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488" r:id="rId3"/>
    <p:sldId id="489" r:id="rId4"/>
    <p:sldId id="319" r:id="rId5"/>
    <p:sldId id="321" r:id="rId6"/>
    <p:sldId id="320" r:id="rId7"/>
    <p:sldId id="324" r:id="rId8"/>
    <p:sldId id="333" r:id="rId9"/>
    <p:sldId id="347" r:id="rId10"/>
    <p:sldId id="327" r:id="rId11"/>
    <p:sldId id="329" r:id="rId12"/>
    <p:sldId id="330" r:id="rId13"/>
    <p:sldId id="394" r:id="rId14"/>
    <p:sldId id="469" r:id="rId15"/>
    <p:sldId id="393" r:id="rId16"/>
    <p:sldId id="353" r:id="rId17"/>
    <p:sldId id="369" r:id="rId18"/>
    <p:sldId id="371" r:id="rId19"/>
    <p:sldId id="372" r:id="rId20"/>
    <p:sldId id="373" r:id="rId21"/>
    <p:sldId id="385" r:id="rId22"/>
    <p:sldId id="375" r:id="rId23"/>
    <p:sldId id="377" r:id="rId24"/>
    <p:sldId id="381" r:id="rId25"/>
    <p:sldId id="388" r:id="rId26"/>
    <p:sldId id="389" r:id="rId27"/>
    <p:sldId id="390" r:id="rId28"/>
    <p:sldId id="409" r:id="rId29"/>
    <p:sldId id="411" r:id="rId30"/>
    <p:sldId id="405" r:id="rId31"/>
    <p:sldId id="403" r:id="rId32"/>
    <p:sldId id="404" r:id="rId33"/>
    <p:sldId id="397" r:id="rId34"/>
    <p:sldId id="407" r:id="rId35"/>
    <p:sldId id="408" r:id="rId36"/>
    <p:sldId id="412" r:id="rId37"/>
    <p:sldId id="417" r:id="rId38"/>
    <p:sldId id="423" r:id="rId39"/>
    <p:sldId id="424" r:id="rId40"/>
    <p:sldId id="428" r:id="rId41"/>
    <p:sldId id="429" r:id="rId42"/>
    <p:sldId id="430" r:id="rId43"/>
    <p:sldId id="431" r:id="rId44"/>
    <p:sldId id="432" r:id="rId45"/>
    <p:sldId id="438" r:id="rId46"/>
    <p:sldId id="461" r:id="rId47"/>
    <p:sldId id="441" r:id="rId48"/>
    <p:sldId id="443" r:id="rId49"/>
    <p:sldId id="467" r:id="rId50"/>
    <p:sldId id="457" r:id="rId51"/>
    <p:sldId id="487" r:id="rId5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CC99"/>
    <a:srgbClr val="FF81FF"/>
    <a:srgbClr val="00FFFF"/>
    <a:srgbClr val="2B03BD"/>
    <a:srgbClr val="FFFF66"/>
    <a:srgbClr val="99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4" autoAdjust="0"/>
    <p:restoredTop sz="94652" autoAdjust="0"/>
  </p:normalViewPr>
  <p:slideViewPr>
    <p:cSldViewPr>
      <p:cViewPr varScale="1">
        <p:scale>
          <a:sx n="83" d="100"/>
          <a:sy n="83" d="100"/>
        </p:scale>
        <p:origin x="152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256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30DD6-E57A-44FD-B453-6D431D5477E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1DE3AC14-F988-4CB5-BCE2-7EB6376C5F05}">
      <dgm:prSet phldrT="[Text]" custT="1"/>
      <dgm:spPr>
        <a:solidFill>
          <a:srgbClr val="C7CB25"/>
        </a:solidFill>
        <a:ln>
          <a:solidFill>
            <a:srgbClr val="C00000"/>
          </a:solidFill>
        </a:ln>
      </dgm:spPr>
      <dgm:t>
        <a:bodyPr/>
        <a:lstStyle/>
        <a:p>
          <a:r>
            <a:rPr lang="en-US" sz="2800" dirty="0" smtClean="0">
              <a:solidFill>
                <a:schemeClr val="tx1"/>
              </a:solidFill>
            </a:rPr>
            <a:t>Function of </a:t>
          </a:r>
          <a:r>
            <a:rPr lang="en-US" sz="2800" dirty="0" err="1" smtClean="0">
              <a:solidFill>
                <a:schemeClr val="tx1"/>
              </a:solidFill>
            </a:rPr>
            <a:t>neutrophils</a:t>
          </a:r>
          <a:r>
            <a:rPr lang="en-US" sz="2800" dirty="0" smtClean="0">
              <a:solidFill>
                <a:schemeClr val="tx1"/>
              </a:solidFill>
            </a:rPr>
            <a:t> and </a:t>
          </a:r>
          <a:r>
            <a:rPr lang="en-US" sz="2800" dirty="0" err="1" smtClean="0">
              <a:solidFill>
                <a:schemeClr val="tx1"/>
              </a:solidFill>
            </a:rPr>
            <a:t>monocytes</a:t>
          </a:r>
          <a:r>
            <a:rPr lang="en-US" sz="2800" dirty="0" smtClean="0">
              <a:solidFill>
                <a:schemeClr val="tx1"/>
              </a:solidFill>
            </a:rPr>
            <a:t> altered</a:t>
          </a:r>
        </a:p>
        <a:p>
          <a:r>
            <a:rPr lang="en-US" sz="2800" dirty="0" err="1" smtClean="0">
              <a:solidFill>
                <a:schemeClr val="tx1"/>
              </a:solidFill>
            </a:rPr>
            <a:t>Neutrophil</a:t>
          </a:r>
          <a:r>
            <a:rPr lang="en-US" sz="2800" dirty="0" smtClean="0">
              <a:solidFill>
                <a:schemeClr val="tx1"/>
              </a:solidFill>
            </a:rPr>
            <a:t> </a:t>
          </a:r>
          <a:r>
            <a:rPr lang="en-US" sz="2800" dirty="0" err="1" smtClean="0">
              <a:solidFill>
                <a:schemeClr val="tx1"/>
              </a:solidFill>
            </a:rPr>
            <a:t>adherence,chemotaxis</a:t>
          </a:r>
          <a:r>
            <a:rPr lang="en-US" sz="2800" dirty="0" smtClean="0">
              <a:solidFill>
                <a:schemeClr val="tx1"/>
              </a:solidFill>
            </a:rPr>
            <a:t> &amp; </a:t>
          </a:r>
          <a:r>
            <a:rPr lang="en-US" sz="2800" dirty="0" err="1" smtClean="0">
              <a:solidFill>
                <a:schemeClr val="tx1"/>
              </a:solidFill>
            </a:rPr>
            <a:t>phagocytosis</a:t>
          </a:r>
          <a:r>
            <a:rPr lang="en-US" sz="2800" dirty="0" smtClean="0">
              <a:solidFill>
                <a:schemeClr val="tx1"/>
              </a:solidFill>
            </a:rPr>
            <a:t> impaired.</a:t>
          </a:r>
        </a:p>
        <a:p>
          <a:r>
            <a:rPr lang="en-US" sz="2800" dirty="0" smtClean="0">
              <a:solidFill>
                <a:schemeClr val="tx1"/>
              </a:solidFill>
            </a:rPr>
            <a:t>Thus </a:t>
          </a:r>
          <a:r>
            <a:rPr lang="en-US" sz="2800" dirty="0" err="1" smtClean="0">
              <a:solidFill>
                <a:schemeClr val="tx1"/>
              </a:solidFill>
            </a:rPr>
            <a:t>periodontitis</a:t>
          </a:r>
          <a:r>
            <a:rPr lang="en-US" sz="2800" dirty="0" smtClean="0">
              <a:solidFill>
                <a:schemeClr val="tx1"/>
              </a:solidFill>
            </a:rPr>
            <a:t> is aggravated</a:t>
          </a:r>
        </a:p>
        <a:p>
          <a:endParaRPr lang="en-IN" sz="6500" dirty="0"/>
        </a:p>
      </dgm:t>
    </dgm:pt>
    <dgm:pt modelId="{88DA08D2-7D8A-416E-9CBC-2774D69E703C}" type="parTrans" cxnId="{4239E012-5F85-4125-AC54-84F36DD25997}">
      <dgm:prSet/>
      <dgm:spPr/>
      <dgm:t>
        <a:bodyPr/>
        <a:lstStyle/>
        <a:p>
          <a:endParaRPr lang="en-IN"/>
        </a:p>
      </dgm:t>
    </dgm:pt>
    <dgm:pt modelId="{0B6C55E6-C9CB-4EDB-AE95-3AEB3C670C94}" type="sibTrans" cxnId="{4239E012-5F85-4125-AC54-84F36DD25997}">
      <dgm:prSet/>
      <dgm:spPr/>
      <dgm:t>
        <a:bodyPr/>
        <a:lstStyle/>
        <a:p>
          <a:endParaRPr lang="en-IN"/>
        </a:p>
      </dgm:t>
    </dgm:pt>
    <dgm:pt modelId="{914ACFB4-BC46-4414-8E3F-FA9D0299D52E}">
      <dgm:prSet phldrT="[Text]" custT="1"/>
      <dgm:spPr>
        <a:solidFill>
          <a:srgbClr val="0FDF8B"/>
        </a:solidFill>
        <a:ln>
          <a:solidFill>
            <a:srgbClr val="0070C0"/>
          </a:solidFill>
        </a:ln>
      </dgm:spPr>
      <dgm:t>
        <a:bodyPr/>
        <a:lstStyle/>
        <a:p>
          <a:r>
            <a:rPr lang="en-US" sz="2800" dirty="0" err="1" smtClean="0">
              <a:solidFill>
                <a:schemeClr val="tx1"/>
              </a:solidFill>
            </a:rPr>
            <a:t>Monocytes</a:t>
          </a:r>
          <a:r>
            <a:rPr lang="en-US" sz="2800" dirty="0" smtClean="0">
              <a:solidFill>
                <a:schemeClr val="tx1"/>
              </a:solidFill>
            </a:rPr>
            <a:t> &amp; Macrophages often exhibit elevated production of inflammatory mediators, and this </a:t>
          </a:r>
          <a:r>
            <a:rPr lang="en-US" sz="2800" dirty="0" err="1" smtClean="0">
              <a:solidFill>
                <a:schemeClr val="tx1"/>
              </a:solidFill>
            </a:rPr>
            <a:t>hyperesponsive</a:t>
          </a:r>
          <a:r>
            <a:rPr lang="en-US" sz="2800" dirty="0" smtClean="0">
              <a:solidFill>
                <a:schemeClr val="tx1"/>
              </a:solidFill>
            </a:rPr>
            <a:t> state increases host tissue</a:t>
          </a:r>
        </a:p>
        <a:p>
          <a:r>
            <a:rPr lang="en-US" sz="2800" dirty="0" smtClean="0">
              <a:solidFill>
                <a:schemeClr val="tx1"/>
              </a:solidFill>
            </a:rPr>
            <a:t>destruction </a:t>
          </a:r>
          <a:endParaRPr lang="en-IN" sz="2800" dirty="0">
            <a:solidFill>
              <a:schemeClr val="tx1"/>
            </a:solidFill>
          </a:endParaRPr>
        </a:p>
      </dgm:t>
    </dgm:pt>
    <dgm:pt modelId="{A58C8BD3-7877-4304-80D8-2BDA21F3E059}" type="parTrans" cxnId="{9D89F17D-68EC-4063-876B-77F5F1C8786C}">
      <dgm:prSet/>
      <dgm:spPr/>
      <dgm:t>
        <a:bodyPr/>
        <a:lstStyle/>
        <a:p>
          <a:endParaRPr lang="en-IN"/>
        </a:p>
      </dgm:t>
    </dgm:pt>
    <dgm:pt modelId="{497D910B-576F-47FB-87A7-DAC453879468}" type="sibTrans" cxnId="{9D89F17D-68EC-4063-876B-77F5F1C8786C}">
      <dgm:prSet/>
      <dgm:spPr/>
      <dgm:t>
        <a:bodyPr/>
        <a:lstStyle/>
        <a:p>
          <a:endParaRPr lang="en-IN"/>
        </a:p>
      </dgm:t>
    </dgm:pt>
    <dgm:pt modelId="{C8A49E9C-1CD3-43BA-A9E4-9AE1CFC28208}">
      <dgm:prSet phldrT="[Text]" phldr="1"/>
      <dgm:spPr>
        <a:solidFill>
          <a:srgbClr val="0FDF8B"/>
        </a:solidFill>
        <a:ln>
          <a:solidFill>
            <a:srgbClr val="0070C0"/>
          </a:solidFill>
        </a:ln>
      </dgm:spPr>
      <dgm:t>
        <a:bodyPr/>
        <a:lstStyle/>
        <a:p>
          <a:endParaRPr lang="en-IN" sz="5100" dirty="0"/>
        </a:p>
      </dgm:t>
    </dgm:pt>
    <dgm:pt modelId="{110528B2-2DEC-468A-99A9-AC5DF06A9A1D}" type="parTrans" cxnId="{7FAAF4AC-88F2-49A3-9B46-EAA8B9E56B49}">
      <dgm:prSet/>
      <dgm:spPr/>
      <dgm:t>
        <a:bodyPr/>
        <a:lstStyle/>
        <a:p>
          <a:endParaRPr lang="en-IN"/>
        </a:p>
      </dgm:t>
    </dgm:pt>
    <dgm:pt modelId="{D1CF1971-0F34-42AA-8952-B4301B1A2A8A}" type="sibTrans" cxnId="{7FAAF4AC-88F2-49A3-9B46-EAA8B9E56B49}">
      <dgm:prSet/>
      <dgm:spPr/>
      <dgm:t>
        <a:bodyPr/>
        <a:lstStyle/>
        <a:p>
          <a:endParaRPr lang="en-IN"/>
        </a:p>
      </dgm:t>
    </dgm:pt>
    <dgm:pt modelId="{8C2939D1-153D-4A18-8036-8A41BFCFACE2}">
      <dgm:prSet phldrT="[Text]" phldr="1"/>
      <dgm:spPr>
        <a:solidFill>
          <a:srgbClr val="0FDF8B"/>
        </a:solidFill>
        <a:ln>
          <a:solidFill>
            <a:srgbClr val="0070C0"/>
          </a:solidFill>
        </a:ln>
      </dgm:spPr>
      <dgm:t>
        <a:bodyPr/>
        <a:lstStyle/>
        <a:p>
          <a:endParaRPr lang="en-IN" sz="5100"/>
        </a:p>
      </dgm:t>
    </dgm:pt>
    <dgm:pt modelId="{F2CC262B-7F22-4389-842C-73FBB9E60785}" type="parTrans" cxnId="{327B1AE1-76FE-4160-9A60-CB20256EB026}">
      <dgm:prSet/>
      <dgm:spPr/>
      <dgm:t>
        <a:bodyPr/>
        <a:lstStyle/>
        <a:p>
          <a:endParaRPr lang="en-IN"/>
        </a:p>
      </dgm:t>
    </dgm:pt>
    <dgm:pt modelId="{DB692FF2-7D17-4420-BD88-2967C78AB777}" type="sibTrans" cxnId="{327B1AE1-76FE-4160-9A60-CB20256EB026}">
      <dgm:prSet/>
      <dgm:spPr/>
      <dgm:t>
        <a:bodyPr/>
        <a:lstStyle/>
        <a:p>
          <a:endParaRPr lang="en-IN"/>
        </a:p>
      </dgm:t>
    </dgm:pt>
    <dgm:pt modelId="{66840565-F790-46A1-8F35-E5C0E1441A8C}">
      <dgm:prSet phldrT="[Text]" custT="1"/>
      <dgm:spPr>
        <a:solidFill>
          <a:srgbClr val="C7CB25"/>
        </a:solidFill>
        <a:ln>
          <a:solidFill>
            <a:srgbClr val="C00000"/>
          </a:solidFill>
        </a:ln>
      </dgm:spPr>
      <dgm:t>
        <a:bodyPr/>
        <a:lstStyle/>
        <a:p>
          <a:r>
            <a:rPr lang="en-US" sz="2800" dirty="0" smtClean="0"/>
            <a:t>.</a:t>
          </a:r>
          <a:endParaRPr lang="en-IN" sz="2800" dirty="0"/>
        </a:p>
      </dgm:t>
    </dgm:pt>
    <dgm:pt modelId="{EA2401EE-4F68-46DB-9316-54B0EB2E3C11}" type="parTrans" cxnId="{3F6156E3-8E43-4F6E-B899-E2D564072438}">
      <dgm:prSet/>
      <dgm:spPr/>
      <dgm:t>
        <a:bodyPr/>
        <a:lstStyle/>
        <a:p>
          <a:endParaRPr lang="en-IN"/>
        </a:p>
      </dgm:t>
    </dgm:pt>
    <dgm:pt modelId="{5198D04D-F44B-48AA-871B-14B70136D623}" type="sibTrans" cxnId="{3F6156E3-8E43-4F6E-B899-E2D564072438}">
      <dgm:prSet/>
      <dgm:spPr/>
      <dgm:t>
        <a:bodyPr/>
        <a:lstStyle/>
        <a:p>
          <a:endParaRPr lang="en-IN"/>
        </a:p>
      </dgm:t>
    </dgm:pt>
    <dgm:pt modelId="{D0968407-A565-4CBA-A43A-26A341F7135E}" type="pres">
      <dgm:prSet presAssocID="{59930DD6-E57A-44FD-B453-6D431D5477EC}" presName="Name0" presStyleCnt="0">
        <dgm:presLayoutVars>
          <dgm:dir/>
          <dgm:resizeHandles val="exact"/>
        </dgm:presLayoutVars>
      </dgm:prSet>
      <dgm:spPr/>
      <dgm:t>
        <a:bodyPr/>
        <a:lstStyle/>
        <a:p>
          <a:endParaRPr lang="en-IN"/>
        </a:p>
      </dgm:t>
    </dgm:pt>
    <dgm:pt modelId="{6E5A3DA6-95EA-4A5B-9799-CB9599113B25}" type="pres">
      <dgm:prSet presAssocID="{1DE3AC14-F988-4CB5-BCE2-7EB6376C5F05}" presName="node" presStyleLbl="node1" presStyleIdx="0" presStyleCnt="2" custScaleX="239021" custLinFactNeighborX="-21802" custLinFactNeighborY="947">
        <dgm:presLayoutVars>
          <dgm:bulletEnabled val="1"/>
        </dgm:presLayoutVars>
      </dgm:prSet>
      <dgm:spPr/>
      <dgm:t>
        <a:bodyPr/>
        <a:lstStyle/>
        <a:p>
          <a:endParaRPr lang="en-IN"/>
        </a:p>
      </dgm:t>
    </dgm:pt>
    <dgm:pt modelId="{2DEF7E9B-B3C3-412F-B3E3-4B71C5EB604A}" type="pres">
      <dgm:prSet presAssocID="{0B6C55E6-C9CB-4EDB-AE95-3AEB3C670C94}" presName="sibTrans" presStyleCnt="0"/>
      <dgm:spPr/>
    </dgm:pt>
    <dgm:pt modelId="{CB808CBF-0A90-418D-A440-B830C22E8D99}" type="pres">
      <dgm:prSet presAssocID="{914ACFB4-BC46-4414-8E3F-FA9D0299D52E}" presName="node" presStyleLbl="node1" presStyleIdx="1" presStyleCnt="2" custScaleX="221577">
        <dgm:presLayoutVars>
          <dgm:bulletEnabled val="1"/>
        </dgm:presLayoutVars>
      </dgm:prSet>
      <dgm:spPr/>
      <dgm:t>
        <a:bodyPr/>
        <a:lstStyle/>
        <a:p>
          <a:endParaRPr lang="en-IN"/>
        </a:p>
      </dgm:t>
    </dgm:pt>
  </dgm:ptLst>
  <dgm:cxnLst>
    <dgm:cxn modelId="{7FAAF4AC-88F2-49A3-9B46-EAA8B9E56B49}" srcId="{914ACFB4-BC46-4414-8E3F-FA9D0299D52E}" destId="{C8A49E9C-1CD3-43BA-A9E4-9AE1CFC28208}" srcOrd="0" destOrd="0" parTransId="{110528B2-2DEC-468A-99A9-AC5DF06A9A1D}" sibTransId="{D1CF1971-0F34-42AA-8952-B4301B1A2A8A}"/>
    <dgm:cxn modelId="{3F6156E3-8E43-4F6E-B899-E2D564072438}" srcId="{1DE3AC14-F988-4CB5-BCE2-7EB6376C5F05}" destId="{66840565-F790-46A1-8F35-E5C0E1441A8C}" srcOrd="0" destOrd="0" parTransId="{EA2401EE-4F68-46DB-9316-54B0EB2E3C11}" sibTransId="{5198D04D-F44B-48AA-871B-14B70136D623}"/>
    <dgm:cxn modelId="{83467033-5B90-4825-B063-BBF9F14C1F87}" type="presOf" srcId="{C8A49E9C-1CD3-43BA-A9E4-9AE1CFC28208}" destId="{CB808CBF-0A90-418D-A440-B830C22E8D99}" srcOrd="0" destOrd="1" presId="urn:microsoft.com/office/officeart/2005/8/layout/hList6"/>
    <dgm:cxn modelId="{9D89F17D-68EC-4063-876B-77F5F1C8786C}" srcId="{59930DD6-E57A-44FD-B453-6D431D5477EC}" destId="{914ACFB4-BC46-4414-8E3F-FA9D0299D52E}" srcOrd="1" destOrd="0" parTransId="{A58C8BD3-7877-4304-80D8-2BDA21F3E059}" sibTransId="{497D910B-576F-47FB-87A7-DAC453879468}"/>
    <dgm:cxn modelId="{D5C1AF95-65D1-4EA3-8FA2-ADC76C7A4B84}" type="presOf" srcId="{8C2939D1-153D-4A18-8036-8A41BFCFACE2}" destId="{CB808CBF-0A90-418D-A440-B830C22E8D99}" srcOrd="0" destOrd="2" presId="urn:microsoft.com/office/officeart/2005/8/layout/hList6"/>
    <dgm:cxn modelId="{873944E1-4622-4D33-8443-F07D663D0A95}" type="presOf" srcId="{66840565-F790-46A1-8F35-E5C0E1441A8C}" destId="{6E5A3DA6-95EA-4A5B-9799-CB9599113B25}" srcOrd="0" destOrd="1" presId="urn:microsoft.com/office/officeart/2005/8/layout/hList6"/>
    <dgm:cxn modelId="{595902A2-CFE6-4016-A99E-470D7D395F0F}" type="presOf" srcId="{59930DD6-E57A-44FD-B453-6D431D5477EC}" destId="{D0968407-A565-4CBA-A43A-26A341F7135E}" srcOrd="0" destOrd="0" presId="urn:microsoft.com/office/officeart/2005/8/layout/hList6"/>
    <dgm:cxn modelId="{12574910-F4C1-4483-AA19-C3B458CED41E}" type="presOf" srcId="{1DE3AC14-F988-4CB5-BCE2-7EB6376C5F05}" destId="{6E5A3DA6-95EA-4A5B-9799-CB9599113B25}" srcOrd="0" destOrd="0" presId="urn:microsoft.com/office/officeart/2005/8/layout/hList6"/>
    <dgm:cxn modelId="{4239E012-5F85-4125-AC54-84F36DD25997}" srcId="{59930DD6-E57A-44FD-B453-6D431D5477EC}" destId="{1DE3AC14-F988-4CB5-BCE2-7EB6376C5F05}" srcOrd="0" destOrd="0" parTransId="{88DA08D2-7D8A-416E-9CBC-2774D69E703C}" sibTransId="{0B6C55E6-C9CB-4EDB-AE95-3AEB3C670C94}"/>
    <dgm:cxn modelId="{1AC340C5-D17F-4B86-B7D8-02074E2F80D1}" type="presOf" srcId="{914ACFB4-BC46-4414-8E3F-FA9D0299D52E}" destId="{CB808CBF-0A90-418D-A440-B830C22E8D99}" srcOrd="0" destOrd="0" presId="urn:microsoft.com/office/officeart/2005/8/layout/hList6"/>
    <dgm:cxn modelId="{327B1AE1-76FE-4160-9A60-CB20256EB026}" srcId="{914ACFB4-BC46-4414-8E3F-FA9D0299D52E}" destId="{8C2939D1-153D-4A18-8036-8A41BFCFACE2}" srcOrd="1" destOrd="0" parTransId="{F2CC262B-7F22-4389-842C-73FBB9E60785}" sibTransId="{DB692FF2-7D17-4420-BD88-2967C78AB777}"/>
    <dgm:cxn modelId="{BC1FAB0D-3DD9-4D4E-9B41-714AEFCD6B8E}" type="presParOf" srcId="{D0968407-A565-4CBA-A43A-26A341F7135E}" destId="{6E5A3DA6-95EA-4A5B-9799-CB9599113B25}" srcOrd="0" destOrd="0" presId="urn:microsoft.com/office/officeart/2005/8/layout/hList6"/>
    <dgm:cxn modelId="{0E940CDF-E06F-4A1A-BF88-CE982EEBBFBD}" type="presParOf" srcId="{D0968407-A565-4CBA-A43A-26A341F7135E}" destId="{2DEF7E9B-B3C3-412F-B3E3-4B71C5EB604A}" srcOrd="1" destOrd="0" presId="urn:microsoft.com/office/officeart/2005/8/layout/hList6"/>
    <dgm:cxn modelId="{0DF0038A-F43C-420E-A61E-FD678BEEC645}" type="presParOf" srcId="{D0968407-A565-4CBA-A43A-26A341F7135E}" destId="{CB808CBF-0A90-418D-A440-B830C22E8D99}"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09ECF0-CAB4-482D-8151-D09C2B7D1780}"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IN"/>
        </a:p>
      </dgm:t>
    </dgm:pt>
    <dgm:pt modelId="{AA55650C-B4A6-4B3E-96E5-EBA61B44CC3B}">
      <dgm:prSet phldrT="[Text]" custT="1"/>
      <dgm:spPr>
        <a:solidFill>
          <a:srgbClr val="FF81FF">
            <a:alpha val="90000"/>
          </a:srgbClr>
        </a:solidFill>
      </dgm:spPr>
      <dgm:t>
        <a:bodyPr/>
        <a:lstStyle/>
        <a:p>
          <a:r>
            <a:rPr lang="en-US" sz="2800" dirty="0" smtClean="0"/>
            <a:t>Acute Bacterial and Viral Infections</a:t>
          </a:r>
          <a:endParaRPr lang="en-IN" sz="2800" dirty="0"/>
        </a:p>
      </dgm:t>
    </dgm:pt>
    <dgm:pt modelId="{B7DEC6D2-00B8-4DCF-88C2-B46359FA855D}" type="parTrans" cxnId="{F61945F5-9F95-4E3E-AF29-77E14DFF2B29}">
      <dgm:prSet/>
      <dgm:spPr/>
      <dgm:t>
        <a:bodyPr/>
        <a:lstStyle/>
        <a:p>
          <a:endParaRPr lang="en-IN"/>
        </a:p>
      </dgm:t>
    </dgm:pt>
    <dgm:pt modelId="{B670E3CC-742E-4A1D-A345-577B81758DB8}" type="sibTrans" cxnId="{F61945F5-9F95-4E3E-AF29-77E14DFF2B29}">
      <dgm:prSet/>
      <dgm:spPr/>
      <dgm:t>
        <a:bodyPr/>
        <a:lstStyle/>
        <a:p>
          <a:endParaRPr lang="en-IN"/>
        </a:p>
      </dgm:t>
    </dgm:pt>
    <dgm:pt modelId="{9158ECD2-8629-4F42-8FF3-7CFCE82220B1}">
      <dgm:prSet phldrT="[Text]"/>
      <dgm:spPr/>
      <dgm:t>
        <a:bodyPr/>
        <a:lstStyle/>
        <a:p>
          <a:r>
            <a:rPr lang="en-US" dirty="0" smtClean="0"/>
            <a:t>2</a:t>
          </a:r>
          <a:endParaRPr lang="en-IN" dirty="0"/>
        </a:p>
      </dgm:t>
    </dgm:pt>
    <dgm:pt modelId="{DD932C2D-DC65-4BB2-9631-5443503B9308}" type="parTrans" cxnId="{4D3C5E45-F65B-4B0B-A7BB-47267D8CCBE3}">
      <dgm:prSet/>
      <dgm:spPr/>
      <dgm:t>
        <a:bodyPr/>
        <a:lstStyle/>
        <a:p>
          <a:endParaRPr lang="en-IN"/>
        </a:p>
      </dgm:t>
    </dgm:pt>
    <dgm:pt modelId="{1AA8A897-3A24-4E7C-9956-6F3313D7D27B}" type="sibTrans" cxnId="{4D3C5E45-F65B-4B0B-A7BB-47267D8CCBE3}">
      <dgm:prSet/>
      <dgm:spPr/>
      <dgm:t>
        <a:bodyPr/>
        <a:lstStyle/>
        <a:p>
          <a:endParaRPr lang="en-IN"/>
        </a:p>
      </dgm:t>
    </dgm:pt>
    <dgm:pt modelId="{FCD83996-8724-4E43-A5E7-7CAC7CCD1944}">
      <dgm:prSet phldrT="[Text]" custT="1"/>
      <dgm:spPr>
        <a:solidFill>
          <a:srgbClr val="FFFF00">
            <a:alpha val="90000"/>
          </a:srgbClr>
        </a:solidFill>
      </dgm:spPr>
      <dgm:t>
        <a:bodyPr/>
        <a:lstStyle/>
        <a:p>
          <a:r>
            <a:rPr lang="en-US" sz="2400" dirty="0" smtClean="0"/>
            <a:t>Chronic gram -negative periodontal infections, have significantly higher serum markers of inflammation, such as CRP,IL6 and Fibrinogen than subjects without </a:t>
          </a:r>
          <a:r>
            <a:rPr lang="en-US" sz="2400" dirty="0" err="1" smtClean="0"/>
            <a:t>periodontitis</a:t>
          </a:r>
          <a:r>
            <a:rPr lang="en-US" sz="2000" dirty="0" smtClean="0"/>
            <a:t>.</a:t>
          </a:r>
          <a:endParaRPr lang="en-IN" sz="2000" dirty="0"/>
        </a:p>
      </dgm:t>
    </dgm:pt>
    <dgm:pt modelId="{5572A9A0-1581-4FE6-8897-031FBB88A424}" type="parTrans" cxnId="{A6170E03-312C-4DD5-BBAD-D11FAF343BA5}">
      <dgm:prSet/>
      <dgm:spPr/>
      <dgm:t>
        <a:bodyPr/>
        <a:lstStyle/>
        <a:p>
          <a:endParaRPr lang="en-IN"/>
        </a:p>
      </dgm:t>
    </dgm:pt>
    <dgm:pt modelId="{96E6A714-B581-4636-87C8-D70067D52D0B}" type="sibTrans" cxnId="{A6170E03-312C-4DD5-BBAD-D11FAF343BA5}">
      <dgm:prSet/>
      <dgm:spPr/>
      <dgm:t>
        <a:bodyPr/>
        <a:lstStyle/>
        <a:p>
          <a:endParaRPr lang="en-IN"/>
        </a:p>
      </dgm:t>
    </dgm:pt>
    <dgm:pt modelId="{44A0B528-7E73-4742-B8B4-F08C9DC51523}">
      <dgm:prSet phldrT="[Text]"/>
      <dgm:spPr/>
      <dgm:t>
        <a:bodyPr/>
        <a:lstStyle/>
        <a:p>
          <a:r>
            <a:rPr lang="en-US" dirty="0" smtClean="0"/>
            <a:t>3</a:t>
          </a:r>
          <a:endParaRPr lang="en-IN" dirty="0"/>
        </a:p>
      </dgm:t>
    </dgm:pt>
    <dgm:pt modelId="{DFFCF4CB-5D89-4067-A753-4AF9B3946A7C}" type="parTrans" cxnId="{983E1953-1A70-46DD-9EA7-20FFEA6CCF96}">
      <dgm:prSet/>
      <dgm:spPr/>
      <dgm:t>
        <a:bodyPr/>
        <a:lstStyle/>
        <a:p>
          <a:endParaRPr lang="en-IN"/>
        </a:p>
      </dgm:t>
    </dgm:pt>
    <dgm:pt modelId="{B9860966-0844-4E95-BC35-8C6C5F5B90C8}" type="sibTrans" cxnId="{983E1953-1A70-46DD-9EA7-20FFEA6CCF96}">
      <dgm:prSet/>
      <dgm:spPr/>
      <dgm:t>
        <a:bodyPr/>
        <a:lstStyle/>
        <a:p>
          <a:endParaRPr lang="en-IN"/>
        </a:p>
      </dgm:t>
    </dgm:pt>
    <dgm:pt modelId="{75C55059-240E-49A7-928E-4054E7021548}">
      <dgm:prSet phldrT="[Text]" custT="1"/>
      <dgm:spPr>
        <a:solidFill>
          <a:srgbClr val="00FFFF">
            <a:alpha val="89804"/>
          </a:srgbClr>
        </a:solidFill>
      </dgm:spPr>
      <dgm:t>
        <a:bodyPr/>
        <a:lstStyle/>
        <a:p>
          <a:r>
            <a:rPr lang="en-US" sz="2400" dirty="0" smtClean="0"/>
            <a:t>Periodontal treatment may reduce inflammation locally and also decrease the serum levels of the inflammatory </a:t>
          </a:r>
          <a:r>
            <a:rPr lang="en-US" sz="2400" dirty="0" err="1" smtClean="0"/>
            <a:t>mediators,that</a:t>
          </a:r>
          <a:r>
            <a:rPr lang="en-US" sz="2400" dirty="0" smtClean="0"/>
            <a:t> cause insulin resistance, thereby positively affecting </a:t>
          </a:r>
          <a:r>
            <a:rPr lang="en-US" sz="2400" dirty="0" err="1" smtClean="0"/>
            <a:t>glycemic</a:t>
          </a:r>
          <a:r>
            <a:rPr lang="en-US" sz="2400" dirty="0" smtClean="0"/>
            <a:t> control</a:t>
          </a:r>
          <a:endParaRPr lang="en-IN" sz="2400" dirty="0"/>
        </a:p>
      </dgm:t>
    </dgm:pt>
    <dgm:pt modelId="{DAF8D620-2ACD-44B5-8FC7-736FD8C883A9}" type="parTrans" cxnId="{FB1BB856-7E8D-49F1-8769-608F16E83CA7}">
      <dgm:prSet/>
      <dgm:spPr/>
      <dgm:t>
        <a:bodyPr/>
        <a:lstStyle/>
        <a:p>
          <a:endParaRPr lang="en-IN"/>
        </a:p>
      </dgm:t>
    </dgm:pt>
    <dgm:pt modelId="{90AE94A1-31E1-4390-8C77-2CA8D45CC741}" type="sibTrans" cxnId="{FB1BB856-7E8D-49F1-8769-608F16E83CA7}">
      <dgm:prSet/>
      <dgm:spPr/>
      <dgm:t>
        <a:bodyPr/>
        <a:lstStyle/>
        <a:p>
          <a:endParaRPr lang="en-IN"/>
        </a:p>
      </dgm:t>
    </dgm:pt>
    <dgm:pt modelId="{40986143-BC47-436C-B9D0-9FCD9A6A4B0C}">
      <dgm:prSet phldrT="[Text]" phldr="1" custT="1"/>
      <dgm:spPr>
        <a:solidFill>
          <a:srgbClr val="00FFFF">
            <a:alpha val="89804"/>
          </a:srgbClr>
        </a:solidFill>
      </dgm:spPr>
      <dgm:t>
        <a:bodyPr/>
        <a:lstStyle/>
        <a:p>
          <a:endParaRPr lang="en-IN" sz="1600" dirty="0"/>
        </a:p>
      </dgm:t>
    </dgm:pt>
    <dgm:pt modelId="{088F2893-C8F1-478D-8EC8-7987F938D4C1}" type="parTrans" cxnId="{25068E4A-7DE2-4F0E-992F-93E42632ED39}">
      <dgm:prSet/>
      <dgm:spPr/>
      <dgm:t>
        <a:bodyPr/>
        <a:lstStyle/>
        <a:p>
          <a:endParaRPr lang="en-IN"/>
        </a:p>
      </dgm:t>
    </dgm:pt>
    <dgm:pt modelId="{B2F7D669-406D-415F-B3DC-724BB694F522}" type="sibTrans" cxnId="{25068E4A-7DE2-4F0E-992F-93E42632ED39}">
      <dgm:prSet/>
      <dgm:spPr/>
      <dgm:t>
        <a:bodyPr/>
        <a:lstStyle/>
        <a:p>
          <a:endParaRPr lang="en-IN"/>
        </a:p>
      </dgm:t>
    </dgm:pt>
    <dgm:pt modelId="{E0D01AD6-11A4-430F-A7B9-71706FF6456E}">
      <dgm:prSet phldrT="[Text]" custT="1"/>
      <dgm:spPr>
        <a:solidFill>
          <a:srgbClr val="00FFFF">
            <a:alpha val="89804"/>
          </a:srgbClr>
        </a:solidFill>
      </dgm:spPr>
      <dgm:t>
        <a:bodyPr/>
        <a:lstStyle/>
        <a:p>
          <a:endParaRPr lang="en-IN" sz="1600" dirty="0"/>
        </a:p>
      </dgm:t>
    </dgm:pt>
    <dgm:pt modelId="{4D097D4A-B44B-4E62-A0BE-DC929D72DBC3}" type="parTrans" cxnId="{D02FAFFB-F3AC-4465-A423-E86270868AFD}">
      <dgm:prSet/>
      <dgm:spPr/>
      <dgm:t>
        <a:bodyPr/>
        <a:lstStyle/>
        <a:p>
          <a:endParaRPr lang="en-IN"/>
        </a:p>
      </dgm:t>
    </dgm:pt>
    <dgm:pt modelId="{2888E48B-32DB-4661-8D28-9713F937EC02}" type="sibTrans" cxnId="{D02FAFFB-F3AC-4465-A423-E86270868AFD}">
      <dgm:prSet/>
      <dgm:spPr/>
      <dgm:t>
        <a:bodyPr/>
        <a:lstStyle/>
        <a:p>
          <a:endParaRPr lang="en-IN"/>
        </a:p>
      </dgm:t>
    </dgm:pt>
    <dgm:pt modelId="{0D832D03-0B0B-48C6-A4A8-65E7F7B3D36E}">
      <dgm:prSet phldrT="[Text]"/>
      <dgm:spPr/>
      <dgm:t>
        <a:bodyPr/>
        <a:lstStyle/>
        <a:p>
          <a:r>
            <a:rPr lang="en-US" dirty="0" smtClean="0"/>
            <a:t>1</a:t>
          </a:r>
          <a:endParaRPr lang="en-IN" dirty="0"/>
        </a:p>
      </dgm:t>
    </dgm:pt>
    <dgm:pt modelId="{8FBC1BB3-E4C6-485B-BE03-7C34B12DA7B5}" type="sibTrans" cxnId="{DC6407C8-F330-4E5B-8513-AAC17C24399D}">
      <dgm:prSet/>
      <dgm:spPr/>
      <dgm:t>
        <a:bodyPr/>
        <a:lstStyle/>
        <a:p>
          <a:endParaRPr lang="en-IN"/>
        </a:p>
      </dgm:t>
    </dgm:pt>
    <dgm:pt modelId="{B6144A63-6BFA-48D0-AA70-8687877F183D}" type="parTrans" cxnId="{DC6407C8-F330-4E5B-8513-AAC17C24399D}">
      <dgm:prSet/>
      <dgm:spPr/>
      <dgm:t>
        <a:bodyPr/>
        <a:lstStyle/>
        <a:p>
          <a:endParaRPr lang="en-IN"/>
        </a:p>
      </dgm:t>
    </dgm:pt>
    <dgm:pt modelId="{75A4D48C-903C-4998-BA30-A89E04E783DA}" type="pres">
      <dgm:prSet presAssocID="{1309ECF0-CAB4-482D-8151-D09C2B7D1780}" presName="linearFlow" presStyleCnt="0">
        <dgm:presLayoutVars>
          <dgm:dir/>
          <dgm:animLvl val="lvl"/>
          <dgm:resizeHandles val="exact"/>
        </dgm:presLayoutVars>
      </dgm:prSet>
      <dgm:spPr/>
      <dgm:t>
        <a:bodyPr/>
        <a:lstStyle/>
        <a:p>
          <a:endParaRPr lang="en-IN"/>
        </a:p>
      </dgm:t>
    </dgm:pt>
    <dgm:pt modelId="{E408C843-5958-40BE-A21C-8E61EFB94C06}" type="pres">
      <dgm:prSet presAssocID="{0D832D03-0B0B-48C6-A4A8-65E7F7B3D36E}" presName="composite" presStyleCnt="0"/>
      <dgm:spPr/>
    </dgm:pt>
    <dgm:pt modelId="{44629CB8-A6CE-4E50-9270-A3203163BFC3}" type="pres">
      <dgm:prSet presAssocID="{0D832D03-0B0B-48C6-A4A8-65E7F7B3D36E}" presName="parentText" presStyleLbl="alignNode1" presStyleIdx="0" presStyleCnt="3">
        <dgm:presLayoutVars>
          <dgm:chMax val="1"/>
          <dgm:bulletEnabled val="1"/>
        </dgm:presLayoutVars>
      </dgm:prSet>
      <dgm:spPr/>
      <dgm:t>
        <a:bodyPr/>
        <a:lstStyle/>
        <a:p>
          <a:endParaRPr lang="en-IN"/>
        </a:p>
      </dgm:t>
    </dgm:pt>
    <dgm:pt modelId="{1B8666F1-0438-471D-84D6-E3D303D56221}" type="pres">
      <dgm:prSet presAssocID="{0D832D03-0B0B-48C6-A4A8-65E7F7B3D36E}" presName="descendantText" presStyleLbl="alignAcc1" presStyleIdx="0" presStyleCnt="3" custScaleY="100614">
        <dgm:presLayoutVars>
          <dgm:bulletEnabled val="1"/>
        </dgm:presLayoutVars>
      </dgm:prSet>
      <dgm:spPr/>
      <dgm:t>
        <a:bodyPr/>
        <a:lstStyle/>
        <a:p>
          <a:endParaRPr lang="en-IN"/>
        </a:p>
      </dgm:t>
    </dgm:pt>
    <dgm:pt modelId="{C123D4A6-A9C9-47BE-B739-90F5F97EBB16}" type="pres">
      <dgm:prSet presAssocID="{8FBC1BB3-E4C6-485B-BE03-7C34B12DA7B5}" presName="sp" presStyleCnt="0"/>
      <dgm:spPr/>
    </dgm:pt>
    <dgm:pt modelId="{10E5F918-28E8-4287-AA2C-12E3E1EE0AB7}" type="pres">
      <dgm:prSet presAssocID="{9158ECD2-8629-4F42-8FF3-7CFCE82220B1}" presName="composite" presStyleCnt="0"/>
      <dgm:spPr/>
    </dgm:pt>
    <dgm:pt modelId="{47E19DA0-B2C3-4076-8239-BB03DC6189C2}" type="pres">
      <dgm:prSet presAssocID="{9158ECD2-8629-4F42-8FF3-7CFCE82220B1}" presName="parentText" presStyleLbl="alignNode1" presStyleIdx="1" presStyleCnt="3">
        <dgm:presLayoutVars>
          <dgm:chMax val="1"/>
          <dgm:bulletEnabled val="1"/>
        </dgm:presLayoutVars>
      </dgm:prSet>
      <dgm:spPr/>
      <dgm:t>
        <a:bodyPr/>
        <a:lstStyle/>
        <a:p>
          <a:endParaRPr lang="en-IN"/>
        </a:p>
      </dgm:t>
    </dgm:pt>
    <dgm:pt modelId="{711BFD26-2685-46C5-952F-D493F39D8D7C}" type="pres">
      <dgm:prSet presAssocID="{9158ECD2-8629-4F42-8FF3-7CFCE82220B1}" presName="descendantText" presStyleLbl="alignAcc1" presStyleIdx="1" presStyleCnt="3" custScaleY="125462">
        <dgm:presLayoutVars>
          <dgm:bulletEnabled val="1"/>
        </dgm:presLayoutVars>
      </dgm:prSet>
      <dgm:spPr/>
      <dgm:t>
        <a:bodyPr/>
        <a:lstStyle/>
        <a:p>
          <a:endParaRPr lang="en-IN"/>
        </a:p>
      </dgm:t>
    </dgm:pt>
    <dgm:pt modelId="{DC6132ED-B73C-4EBF-AAA3-E2C8BF93EA36}" type="pres">
      <dgm:prSet presAssocID="{1AA8A897-3A24-4E7C-9956-6F3313D7D27B}" presName="sp" presStyleCnt="0"/>
      <dgm:spPr/>
    </dgm:pt>
    <dgm:pt modelId="{773EE0A7-986D-4447-ABF6-EE4E45E7C100}" type="pres">
      <dgm:prSet presAssocID="{44A0B528-7E73-4742-B8B4-F08C9DC51523}" presName="composite" presStyleCnt="0"/>
      <dgm:spPr/>
    </dgm:pt>
    <dgm:pt modelId="{34D1A35B-49A7-4756-BDDD-05015E9F809B}" type="pres">
      <dgm:prSet presAssocID="{44A0B528-7E73-4742-B8B4-F08C9DC51523}" presName="parentText" presStyleLbl="alignNode1" presStyleIdx="2" presStyleCnt="3">
        <dgm:presLayoutVars>
          <dgm:chMax val="1"/>
          <dgm:bulletEnabled val="1"/>
        </dgm:presLayoutVars>
      </dgm:prSet>
      <dgm:spPr/>
      <dgm:t>
        <a:bodyPr/>
        <a:lstStyle/>
        <a:p>
          <a:endParaRPr lang="en-IN"/>
        </a:p>
      </dgm:t>
    </dgm:pt>
    <dgm:pt modelId="{29CD082E-062F-4E26-A669-9D4620286313}" type="pres">
      <dgm:prSet presAssocID="{44A0B528-7E73-4742-B8B4-F08C9DC51523}" presName="descendantText" presStyleLbl="alignAcc1" presStyleIdx="2" presStyleCnt="3" custScaleX="100540" custScaleY="182893">
        <dgm:presLayoutVars>
          <dgm:bulletEnabled val="1"/>
        </dgm:presLayoutVars>
      </dgm:prSet>
      <dgm:spPr/>
      <dgm:t>
        <a:bodyPr/>
        <a:lstStyle/>
        <a:p>
          <a:endParaRPr lang="en-IN"/>
        </a:p>
      </dgm:t>
    </dgm:pt>
  </dgm:ptLst>
  <dgm:cxnLst>
    <dgm:cxn modelId="{CD768FFC-D135-4432-AEFF-ADBD79385E2B}" type="presOf" srcId="{FCD83996-8724-4E43-A5E7-7CAC7CCD1944}" destId="{711BFD26-2685-46C5-952F-D493F39D8D7C}" srcOrd="0" destOrd="0" presId="urn:microsoft.com/office/officeart/2005/8/layout/chevron2"/>
    <dgm:cxn modelId="{F61945F5-9F95-4E3E-AF29-77E14DFF2B29}" srcId="{0D832D03-0B0B-48C6-A4A8-65E7F7B3D36E}" destId="{AA55650C-B4A6-4B3E-96E5-EBA61B44CC3B}" srcOrd="0" destOrd="0" parTransId="{B7DEC6D2-00B8-4DCF-88C2-B46359FA855D}" sibTransId="{B670E3CC-742E-4A1D-A345-577B81758DB8}"/>
    <dgm:cxn modelId="{8875D695-BA88-4249-8248-3451B6F8522F}" type="presOf" srcId="{40986143-BC47-436C-B9D0-9FCD9A6A4B0C}" destId="{29CD082E-062F-4E26-A669-9D4620286313}" srcOrd="0" destOrd="2" presId="urn:microsoft.com/office/officeart/2005/8/layout/chevron2"/>
    <dgm:cxn modelId="{768FCF68-5FA2-4B5E-A886-6AA713B8EC7E}" type="presOf" srcId="{0D832D03-0B0B-48C6-A4A8-65E7F7B3D36E}" destId="{44629CB8-A6CE-4E50-9270-A3203163BFC3}" srcOrd="0" destOrd="0" presId="urn:microsoft.com/office/officeart/2005/8/layout/chevron2"/>
    <dgm:cxn modelId="{8EA455E3-9200-4A0A-9613-FD77063A266F}" type="presOf" srcId="{E0D01AD6-11A4-430F-A7B9-71706FF6456E}" destId="{29CD082E-062F-4E26-A669-9D4620286313}" srcOrd="0" destOrd="0" presId="urn:microsoft.com/office/officeart/2005/8/layout/chevron2"/>
    <dgm:cxn modelId="{FB1BB856-7E8D-49F1-8769-608F16E83CA7}" srcId="{44A0B528-7E73-4742-B8B4-F08C9DC51523}" destId="{75C55059-240E-49A7-928E-4054E7021548}" srcOrd="1" destOrd="0" parTransId="{DAF8D620-2ACD-44B5-8FC7-736FD8C883A9}" sibTransId="{90AE94A1-31E1-4390-8C77-2CA8D45CC741}"/>
    <dgm:cxn modelId="{983E1953-1A70-46DD-9EA7-20FFEA6CCF96}" srcId="{1309ECF0-CAB4-482D-8151-D09C2B7D1780}" destId="{44A0B528-7E73-4742-B8B4-F08C9DC51523}" srcOrd="2" destOrd="0" parTransId="{DFFCF4CB-5D89-4067-A753-4AF9B3946A7C}" sibTransId="{B9860966-0844-4E95-BC35-8C6C5F5B90C8}"/>
    <dgm:cxn modelId="{D02FAFFB-F3AC-4465-A423-E86270868AFD}" srcId="{44A0B528-7E73-4742-B8B4-F08C9DC51523}" destId="{E0D01AD6-11A4-430F-A7B9-71706FF6456E}" srcOrd="0" destOrd="0" parTransId="{4D097D4A-B44B-4E62-A0BE-DC929D72DBC3}" sibTransId="{2888E48B-32DB-4661-8D28-9713F937EC02}"/>
    <dgm:cxn modelId="{4D3C5E45-F65B-4B0B-A7BB-47267D8CCBE3}" srcId="{1309ECF0-CAB4-482D-8151-D09C2B7D1780}" destId="{9158ECD2-8629-4F42-8FF3-7CFCE82220B1}" srcOrd="1" destOrd="0" parTransId="{DD932C2D-DC65-4BB2-9631-5443503B9308}" sibTransId="{1AA8A897-3A24-4E7C-9956-6F3313D7D27B}"/>
    <dgm:cxn modelId="{DA943E35-2438-4A79-81E6-2EF884D42956}" type="presOf" srcId="{9158ECD2-8629-4F42-8FF3-7CFCE82220B1}" destId="{47E19DA0-B2C3-4076-8239-BB03DC6189C2}" srcOrd="0" destOrd="0" presId="urn:microsoft.com/office/officeart/2005/8/layout/chevron2"/>
    <dgm:cxn modelId="{A6170E03-312C-4DD5-BBAD-D11FAF343BA5}" srcId="{9158ECD2-8629-4F42-8FF3-7CFCE82220B1}" destId="{FCD83996-8724-4E43-A5E7-7CAC7CCD1944}" srcOrd="0" destOrd="0" parTransId="{5572A9A0-1581-4FE6-8897-031FBB88A424}" sibTransId="{96E6A714-B581-4636-87C8-D70067D52D0B}"/>
    <dgm:cxn modelId="{DC6407C8-F330-4E5B-8513-AAC17C24399D}" srcId="{1309ECF0-CAB4-482D-8151-D09C2B7D1780}" destId="{0D832D03-0B0B-48C6-A4A8-65E7F7B3D36E}" srcOrd="0" destOrd="0" parTransId="{B6144A63-6BFA-48D0-AA70-8687877F183D}" sibTransId="{8FBC1BB3-E4C6-485B-BE03-7C34B12DA7B5}"/>
    <dgm:cxn modelId="{5EB3A866-5CDB-42FB-9831-58757CD471F6}" type="presOf" srcId="{1309ECF0-CAB4-482D-8151-D09C2B7D1780}" destId="{75A4D48C-903C-4998-BA30-A89E04E783DA}" srcOrd="0" destOrd="0" presId="urn:microsoft.com/office/officeart/2005/8/layout/chevron2"/>
    <dgm:cxn modelId="{F3C6D8F0-3A53-4E90-AA19-9D3026CDDA8A}" type="presOf" srcId="{AA55650C-B4A6-4B3E-96E5-EBA61B44CC3B}" destId="{1B8666F1-0438-471D-84D6-E3D303D56221}" srcOrd="0" destOrd="0" presId="urn:microsoft.com/office/officeart/2005/8/layout/chevron2"/>
    <dgm:cxn modelId="{25068E4A-7DE2-4F0E-992F-93E42632ED39}" srcId="{44A0B528-7E73-4742-B8B4-F08C9DC51523}" destId="{40986143-BC47-436C-B9D0-9FCD9A6A4B0C}" srcOrd="2" destOrd="0" parTransId="{088F2893-C8F1-478D-8EC8-7987F938D4C1}" sibTransId="{B2F7D669-406D-415F-B3DC-724BB694F522}"/>
    <dgm:cxn modelId="{9907EFA2-1E52-4972-AE9E-D3767979D884}" type="presOf" srcId="{75C55059-240E-49A7-928E-4054E7021548}" destId="{29CD082E-062F-4E26-A669-9D4620286313}" srcOrd="0" destOrd="1" presId="urn:microsoft.com/office/officeart/2005/8/layout/chevron2"/>
    <dgm:cxn modelId="{6FE99B5A-8598-42C5-BDEE-463FBB11C53D}" type="presOf" srcId="{44A0B528-7E73-4742-B8B4-F08C9DC51523}" destId="{34D1A35B-49A7-4756-BDDD-05015E9F809B}" srcOrd="0" destOrd="0" presId="urn:microsoft.com/office/officeart/2005/8/layout/chevron2"/>
    <dgm:cxn modelId="{E60F5C2B-86C5-4550-844A-8B76FF6358B8}" type="presParOf" srcId="{75A4D48C-903C-4998-BA30-A89E04E783DA}" destId="{E408C843-5958-40BE-A21C-8E61EFB94C06}" srcOrd="0" destOrd="0" presId="urn:microsoft.com/office/officeart/2005/8/layout/chevron2"/>
    <dgm:cxn modelId="{A115F6B5-FB9D-41D6-8ACC-DF2F8F251B82}" type="presParOf" srcId="{E408C843-5958-40BE-A21C-8E61EFB94C06}" destId="{44629CB8-A6CE-4E50-9270-A3203163BFC3}" srcOrd="0" destOrd="0" presId="urn:microsoft.com/office/officeart/2005/8/layout/chevron2"/>
    <dgm:cxn modelId="{DB612DE8-4C85-4740-BAB2-8DF66606C2CC}" type="presParOf" srcId="{E408C843-5958-40BE-A21C-8E61EFB94C06}" destId="{1B8666F1-0438-471D-84D6-E3D303D56221}" srcOrd="1" destOrd="0" presId="urn:microsoft.com/office/officeart/2005/8/layout/chevron2"/>
    <dgm:cxn modelId="{BDCCEB7A-8E20-49D1-9E2C-AB82A2BC0754}" type="presParOf" srcId="{75A4D48C-903C-4998-BA30-A89E04E783DA}" destId="{C123D4A6-A9C9-47BE-B739-90F5F97EBB16}" srcOrd="1" destOrd="0" presId="urn:microsoft.com/office/officeart/2005/8/layout/chevron2"/>
    <dgm:cxn modelId="{051BB94F-6D83-406F-B390-F4348BA647A0}" type="presParOf" srcId="{75A4D48C-903C-4998-BA30-A89E04E783DA}" destId="{10E5F918-28E8-4287-AA2C-12E3E1EE0AB7}" srcOrd="2" destOrd="0" presId="urn:microsoft.com/office/officeart/2005/8/layout/chevron2"/>
    <dgm:cxn modelId="{D3CC6CE9-084A-4BBD-9B0E-CC03290C2485}" type="presParOf" srcId="{10E5F918-28E8-4287-AA2C-12E3E1EE0AB7}" destId="{47E19DA0-B2C3-4076-8239-BB03DC6189C2}" srcOrd="0" destOrd="0" presId="urn:microsoft.com/office/officeart/2005/8/layout/chevron2"/>
    <dgm:cxn modelId="{D9414050-8D6B-47BB-9BC6-7E4A89C0D010}" type="presParOf" srcId="{10E5F918-28E8-4287-AA2C-12E3E1EE0AB7}" destId="{711BFD26-2685-46C5-952F-D493F39D8D7C}" srcOrd="1" destOrd="0" presId="urn:microsoft.com/office/officeart/2005/8/layout/chevron2"/>
    <dgm:cxn modelId="{38EBCB2D-25BB-4CA0-A654-F683207179AD}" type="presParOf" srcId="{75A4D48C-903C-4998-BA30-A89E04E783DA}" destId="{DC6132ED-B73C-4EBF-AAA3-E2C8BF93EA36}" srcOrd="3" destOrd="0" presId="urn:microsoft.com/office/officeart/2005/8/layout/chevron2"/>
    <dgm:cxn modelId="{A02B2ED2-21CC-413D-93DA-515DB01C7DD0}" type="presParOf" srcId="{75A4D48C-903C-4998-BA30-A89E04E783DA}" destId="{773EE0A7-986D-4447-ABF6-EE4E45E7C100}" srcOrd="4" destOrd="0" presId="urn:microsoft.com/office/officeart/2005/8/layout/chevron2"/>
    <dgm:cxn modelId="{788B4F14-D981-471F-9B2E-A6310E0B81D7}" type="presParOf" srcId="{773EE0A7-986D-4447-ABF6-EE4E45E7C100}" destId="{34D1A35B-49A7-4756-BDDD-05015E9F809B}" srcOrd="0" destOrd="0" presId="urn:microsoft.com/office/officeart/2005/8/layout/chevron2"/>
    <dgm:cxn modelId="{550D12B0-9861-4E0C-9848-8071EA030F9E}" type="presParOf" srcId="{773EE0A7-986D-4447-ABF6-EE4E45E7C100}" destId="{29CD082E-062F-4E26-A669-9D462028631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A3DA6-95EA-4A5B-9799-CB9599113B25}">
      <dsp:nvSpPr>
        <dsp:cNvPr id="0" name=""/>
        <dsp:cNvSpPr/>
      </dsp:nvSpPr>
      <dsp:spPr>
        <a:xfrm rot="16200000">
          <a:off x="-365695" y="365695"/>
          <a:ext cx="5072098" cy="4340706"/>
        </a:xfrm>
        <a:prstGeom prst="flowChartManualOperation">
          <a:avLst/>
        </a:prstGeom>
        <a:solidFill>
          <a:srgbClr val="C7CB25"/>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US" sz="2800" kern="1200" dirty="0" smtClean="0">
              <a:solidFill>
                <a:schemeClr val="tx1"/>
              </a:solidFill>
            </a:rPr>
            <a:t>Function of </a:t>
          </a:r>
          <a:r>
            <a:rPr lang="en-US" sz="2800" kern="1200" dirty="0" err="1" smtClean="0">
              <a:solidFill>
                <a:schemeClr val="tx1"/>
              </a:solidFill>
            </a:rPr>
            <a:t>neutrophils</a:t>
          </a:r>
          <a:r>
            <a:rPr lang="en-US" sz="2800" kern="1200" dirty="0" smtClean="0">
              <a:solidFill>
                <a:schemeClr val="tx1"/>
              </a:solidFill>
            </a:rPr>
            <a:t> and </a:t>
          </a:r>
          <a:r>
            <a:rPr lang="en-US" sz="2800" kern="1200" dirty="0" err="1" smtClean="0">
              <a:solidFill>
                <a:schemeClr val="tx1"/>
              </a:solidFill>
            </a:rPr>
            <a:t>monocytes</a:t>
          </a:r>
          <a:r>
            <a:rPr lang="en-US" sz="2800" kern="1200" dirty="0" smtClean="0">
              <a:solidFill>
                <a:schemeClr val="tx1"/>
              </a:solidFill>
            </a:rPr>
            <a:t> altered</a:t>
          </a:r>
        </a:p>
        <a:p>
          <a:pPr lvl="0" algn="l" defTabSz="1244600">
            <a:lnSpc>
              <a:spcPct val="90000"/>
            </a:lnSpc>
            <a:spcBef>
              <a:spcPct val="0"/>
            </a:spcBef>
            <a:spcAft>
              <a:spcPct val="35000"/>
            </a:spcAft>
          </a:pPr>
          <a:r>
            <a:rPr lang="en-US" sz="2800" kern="1200" dirty="0" err="1" smtClean="0">
              <a:solidFill>
                <a:schemeClr val="tx1"/>
              </a:solidFill>
            </a:rPr>
            <a:t>Neutrophil</a:t>
          </a:r>
          <a:r>
            <a:rPr lang="en-US" sz="2800" kern="1200" dirty="0" smtClean="0">
              <a:solidFill>
                <a:schemeClr val="tx1"/>
              </a:solidFill>
            </a:rPr>
            <a:t> </a:t>
          </a:r>
          <a:r>
            <a:rPr lang="en-US" sz="2800" kern="1200" dirty="0" err="1" smtClean="0">
              <a:solidFill>
                <a:schemeClr val="tx1"/>
              </a:solidFill>
            </a:rPr>
            <a:t>adherence,chemotaxis</a:t>
          </a:r>
          <a:r>
            <a:rPr lang="en-US" sz="2800" kern="1200" dirty="0" smtClean="0">
              <a:solidFill>
                <a:schemeClr val="tx1"/>
              </a:solidFill>
            </a:rPr>
            <a:t> &amp; </a:t>
          </a:r>
          <a:r>
            <a:rPr lang="en-US" sz="2800" kern="1200" dirty="0" err="1" smtClean="0">
              <a:solidFill>
                <a:schemeClr val="tx1"/>
              </a:solidFill>
            </a:rPr>
            <a:t>phagocytosis</a:t>
          </a:r>
          <a:r>
            <a:rPr lang="en-US" sz="2800" kern="1200" dirty="0" smtClean="0">
              <a:solidFill>
                <a:schemeClr val="tx1"/>
              </a:solidFill>
            </a:rPr>
            <a:t> impaired.</a:t>
          </a:r>
        </a:p>
        <a:p>
          <a:pPr lvl="0" algn="l" defTabSz="1244600">
            <a:lnSpc>
              <a:spcPct val="90000"/>
            </a:lnSpc>
            <a:spcBef>
              <a:spcPct val="0"/>
            </a:spcBef>
            <a:spcAft>
              <a:spcPct val="35000"/>
            </a:spcAft>
          </a:pPr>
          <a:r>
            <a:rPr lang="en-US" sz="2800" kern="1200" dirty="0" smtClean="0">
              <a:solidFill>
                <a:schemeClr val="tx1"/>
              </a:solidFill>
            </a:rPr>
            <a:t>Thus </a:t>
          </a:r>
          <a:r>
            <a:rPr lang="en-US" sz="2800" kern="1200" dirty="0" err="1" smtClean="0">
              <a:solidFill>
                <a:schemeClr val="tx1"/>
              </a:solidFill>
            </a:rPr>
            <a:t>periodontitis</a:t>
          </a:r>
          <a:r>
            <a:rPr lang="en-US" sz="2800" kern="1200" dirty="0" smtClean="0">
              <a:solidFill>
                <a:schemeClr val="tx1"/>
              </a:solidFill>
            </a:rPr>
            <a:t> is aggravated</a:t>
          </a:r>
        </a:p>
        <a:p>
          <a:pPr lvl="0" algn="l" defTabSz="1244600">
            <a:lnSpc>
              <a:spcPct val="90000"/>
            </a:lnSpc>
            <a:spcBef>
              <a:spcPct val="0"/>
            </a:spcBef>
            <a:spcAft>
              <a:spcPct val="35000"/>
            </a:spcAft>
          </a:pPr>
          <a:endParaRPr lang="en-IN" sz="6500" kern="1200" dirty="0"/>
        </a:p>
        <a:p>
          <a:pPr marL="285750" lvl="1" indent="-285750" algn="l" defTabSz="1244600">
            <a:lnSpc>
              <a:spcPct val="90000"/>
            </a:lnSpc>
            <a:spcBef>
              <a:spcPct val="0"/>
            </a:spcBef>
            <a:spcAft>
              <a:spcPct val="15000"/>
            </a:spcAft>
            <a:buChar char="••"/>
          </a:pPr>
          <a:r>
            <a:rPr lang="en-US" sz="2800" kern="1200" dirty="0" smtClean="0"/>
            <a:t>.</a:t>
          </a:r>
          <a:endParaRPr lang="en-IN" sz="2800" kern="1200" dirty="0"/>
        </a:p>
      </dsp:txBody>
      <dsp:txXfrm rot="5400000">
        <a:off x="1" y="1014419"/>
        <a:ext cx="4340706" cy="3043258"/>
      </dsp:txXfrm>
    </dsp:sp>
    <dsp:sp modelId="{CB808CBF-0A90-418D-A440-B830C22E8D99}">
      <dsp:nvSpPr>
        <dsp:cNvPr id="0" name=""/>
        <dsp:cNvSpPr/>
      </dsp:nvSpPr>
      <dsp:spPr>
        <a:xfrm rot="16200000">
          <a:off x="3952966" y="524090"/>
          <a:ext cx="5072098" cy="4023917"/>
        </a:xfrm>
        <a:prstGeom prst="flowChartManualOperation">
          <a:avLst/>
        </a:prstGeom>
        <a:solidFill>
          <a:srgbClr val="0FDF8B"/>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US" sz="2800" kern="1200" dirty="0" err="1" smtClean="0">
              <a:solidFill>
                <a:schemeClr val="tx1"/>
              </a:solidFill>
            </a:rPr>
            <a:t>Monocytes</a:t>
          </a:r>
          <a:r>
            <a:rPr lang="en-US" sz="2800" kern="1200" dirty="0" smtClean="0">
              <a:solidFill>
                <a:schemeClr val="tx1"/>
              </a:solidFill>
            </a:rPr>
            <a:t> &amp; Macrophages often exhibit elevated production of inflammatory mediators, and this </a:t>
          </a:r>
          <a:r>
            <a:rPr lang="en-US" sz="2800" kern="1200" dirty="0" err="1" smtClean="0">
              <a:solidFill>
                <a:schemeClr val="tx1"/>
              </a:solidFill>
            </a:rPr>
            <a:t>hyperesponsive</a:t>
          </a:r>
          <a:r>
            <a:rPr lang="en-US" sz="2800" kern="1200" dirty="0" smtClean="0">
              <a:solidFill>
                <a:schemeClr val="tx1"/>
              </a:solidFill>
            </a:rPr>
            <a:t> state increases host tissue</a:t>
          </a:r>
        </a:p>
        <a:p>
          <a:pPr lvl="0" algn="l" defTabSz="1244600">
            <a:lnSpc>
              <a:spcPct val="90000"/>
            </a:lnSpc>
            <a:spcBef>
              <a:spcPct val="0"/>
            </a:spcBef>
            <a:spcAft>
              <a:spcPct val="35000"/>
            </a:spcAft>
          </a:pPr>
          <a:r>
            <a:rPr lang="en-US" sz="2800" kern="1200" dirty="0" smtClean="0">
              <a:solidFill>
                <a:schemeClr val="tx1"/>
              </a:solidFill>
            </a:rPr>
            <a:t>destruction </a:t>
          </a:r>
          <a:endParaRPr lang="en-IN" sz="2800" kern="1200" dirty="0">
            <a:solidFill>
              <a:schemeClr val="tx1"/>
            </a:solidFill>
          </a:endParaRPr>
        </a:p>
        <a:p>
          <a:pPr marL="285750" lvl="1" indent="-285750" algn="l" defTabSz="2266950">
            <a:lnSpc>
              <a:spcPct val="90000"/>
            </a:lnSpc>
            <a:spcBef>
              <a:spcPct val="0"/>
            </a:spcBef>
            <a:spcAft>
              <a:spcPct val="15000"/>
            </a:spcAft>
            <a:buChar char="••"/>
          </a:pPr>
          <a:endParaRPr lang="en-IN" sz="5100" kern="1200" dirty="0"/>
        </a:p>
        <a:p>
          <a:pPr marL="285750" lvl="1" indent="-285750" algn="l" defTabSz="2266950">
            <a:lnSpc>
              <a:spcPct val="90000"/>
            </a:lnSpc>
            <a:spcBef>
              <a:spcPct val="0"/>
            </a:spcBef>
            <a:spcAft>
              <a:spcPct val="15000"/>
            </a:spcAft>
            <a:buChar char="••"/>
          </a:pPr>
          <a:endParaRPr lang="en-IN" sz="5100" kern="1200"/>
        </a:p>
      </dsp:txBody>
      <dsp:txXfrm rot="5400000">
        <a:off x="4477057" y="1014419"/>
        <a:ext cx="4023917" cy="3043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29CB8-A6CE-4E50-9270-A3203163BFC3}">
      <dsp:nvSpPr>
        <dsp:cNvPr id="0" name=""/>
        <dsp:cNvSpPr/>
      </dsp:nvSpPr>
      <dsp:spPr>
        <a:xfrm rot="5400000">
          <a:off x="-226987" y="225616"/>
          <a:ext cx="1448306" cy="101381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1</a:t>
          </a:r>
          <a:endParaRPr lang="en-IN" sz="3000" kern="1200" dirty="0"/>
        </a:p>
      </dsp:txBody>
      <dsp:txXfrm rot="-5400000">
        <a:off x="-9741" y="515277"/>
        <a:ext cx="1013814" cy="434492"/>
      </dsp:txXfrm>
    </dsp:sp>
    <dsp:sp modelId="{1B8666F1-0438-471D-84D6-E3D303D56221}">
      <dsp:nvSpPr>
        <dsp:cNvPr id="0" name=""/>
        <dsp:cNvSpPr/>
      </dsp:nvSpPr>
      <dsp:spPr>
        <a:xfrm rot="5400000">
          <a:off x="4138376" y="-3128822"/>
          <a:ext cx="947179" cy="7215785"/>
        </a:xfrm>
        <a:prstGeom prst="round2SameRect">
          <a:avLst/>
        </a:prstGeom>
        <a:solidFill>
          <a:srgbClr val="FF81FF">
            <a:alpha val="90000"/>
          </a:srgb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Acute Bacterial and Viral Infections</a:t>
          </a:r>
          <a:endParaRPr lang="en-IN" sz="2800" kern="1200" dirty="0"/>
        </a:p>
      </dsp:txBody>
      <dsp:txXfrm rot="-5400000">
        <a:off x="1004074" y="51717"/>
        <a:ext cx="7169548" cy="854705"/>
      </dsp:txXfrm>
    </dsp:sp>
    <dsp:sp modelId="{47E19DA0-B2C3-4076-8239-BB03DC6189C2}">
      <dsp:nvSpPr>
        <dsp:cNvPr id="0" name=""/>
        <dsp:cNvSpPr/>
      </dsp:nvSpPr>
      <dsp:spPr>
        <a:xfrm rot="5400000">
          <a:off x="-226987" y="1622355"/>
          <a:ext cx="1448306" cy="101381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2</a:t>
          </a:r>
          <a:endParaRPr lang="en-IN" sz="3000" kern="1200" dirty="0"/>
        </a:p>
      </dsp:txBody>
      <dsp:txXfrm rot="-5400000">
        <a:off x="-9741" y="1912016"/>
        <a:ext cx="1013814" cy="434492"/>
      </dsp:txXfrm>
    </dsp:sp>
    <dsp:sp modelId="{711BFD26-2685-46C5-952F-D493F39D8D7C}">
      <dsp:nvSpPr>
        <dsp:cNvPr id="0" name=""/>
        <dsp:cNvSpPr/>
      </dsp:nvSpPr>
      <dsp:spPr>
        <a:xfrm rot="5400000">
          <a:off x="4021416" y="-1732083"/>
          <a:ext cx="1181098" cy="7215785"/>
        </a:xfrm>
        <a:prstGeom prst="round2SameRect">
          <a:avLst/>
        </a:prstGeom>
        <a:solidFill>
          <a:srgbClr val="FFFF00">
            <a:alpha val="90000"/>
          </a:srgb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Chronic gram -negative periodontal infections, have significantly higher serum markers of inflammation, such as CRP,IL6 and Fibrinogen than subjects without </a:t>
          </a:r>
          <a:r>
            <a:rPr lang="en-US" sz="2400" kern="1200" dirty="0" err="1" smtClean="0"/>
            <a:t>periodontitis</a:t>
          </a:r>
          <a:r>
            <a:rPr lang="en-US" sz="2000" kern="1200" dirty="0" smtClean="0"/>
            <a:t>.</a:t>
          </a:r>
          <a:endParaRPr lang="en-IN" sz="2000" kern="1200" dirty="0"/>
        </a:p>
      </dsp:txBody>
      <dsp:txXfrm rot="-5400000">
        <a:off x="1004073" y="1342916"/>
        <a:ext cx="7158129" cy="1065786"/>
      </dsp:txXfrm>
    </dsp:sp>
    <dsp:sp modelId="{34D1A35B-49A7-4756-BDDD-05015E9F809B}">
      <dsp:nvSpPr>
        <dsp:cNvPr id="0" name=""/>
        <dsp:cNvSpPr/>
      </dsp:nvSpPr>
      <dsp:spPr>
        <a:xfrm rot="5400000">
          <a:off x="-226987" y="3289421"/>
          <a:ext cx="1448306" cy="101381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3</a:t>
          </a:r>
          <a:endParaRPr lang="en-IN" sz="3000" kern="1200" dirty="0"/>
        </a:p>
      </dsp:txBody>
      <dsp:txXfrm rot="-5400000">
        <a:off x="-9741" y="3579082"/>
        <a:ext cx="1013814" cy="434492"/>
      </dsp:txXfrm>
    </dsp:sp>
    <dsp:sp modelId="{29CD082E-062F-4E26-A669-9D4620286313}">
      <dsp:nvSpPr>
        <dsp:cNvPr id="0" name=""/>
        <dsp:cNvSpPr/>
      </dsp:nvSpPr>
      <dsp:spPr>
        <a:xfrm rot="5400000">
          <a:off x="3751089" y="-84499"/>
          <a:ext cx="1721753" cy="7254750"/>
        </a:xfrm>
        <a:prstGeom prst="round2SameRect">
          <a:avLst/>
        </a:prstGeom>
        <a:solidFill>
          <a:srgbClr val="00FFFF">
            <a:alpha val="89804"/>
          </a:srgb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IN" sz="1600" kern="1200" dirty="0"/>
        </a:p>
        <a:p>
          <a:pPr marL="228600" lvl="1" indent="-228600" algn="l" defTabSz="1066800">
            <a:lnSpc>
              <a:spcPct val="90000"/>
            </a:lnSpc>
            <a:spcBef>
              <a:spcPct val="0"/>
            </a:spcBef>
            <a:spcAft>
              <a:spcPct val="15000"/>
            </a:spcAft>
            <a:buChar char="••"/>
          </a:pPr>
          <a:r>
            <a:rPr lang="en-US" sz="2400" kern="1200" dirty="0" smtClean="0"/>
            <a:t>Periodontal treatment may reduce inflammation locally and also decrease the serum levels of the inflammatory </a:t>
          </a:r>
          <a:r>
            <a:rPr lang="en-US" sz="2400" kern="1200" dirty="0" err="1" smtClean="0"/>
            <a:t>mediators,that</a:t>
          </a:r>
          <a:r>
            <a:rPr lang="en-US" sz="2400" kern="1200" dirty="0" smtClean="0"/>
            <a:t> cause insulin resistance, thereby positively affecting </a:t>
          </a:r>
          <a:r>
            <a:rPr lang="en-US" sz="2400" kern="1200" dirty="0" err="1" smtClean="0"/>
            <a:t>glycemic</a:t>
          </a:r>
          <a:r>
            <a:rPr lang="en-US" sz="2400" kern="1200" dirty="0" smtClean="0"/>
            <a:t> control</a:t>
          </a:r>
          <a:endParaRPr lang="en-IN" sz="2400" kern="1200" dirty="0"/>
        </a:p>
        <a:p>
          <a:pPr marL="171450" lvl="1" indent="-171450" algn="l" defTabSz="711200">
            <a:lnSpc>
              <a:spcPct val="90000"/>
            </a:lnSpc>
            <a:spcBef>
              <a:spcPct val="0"/>
            </a:spcBef>
            <a:spcAft>
              <a:spcPct val="15000"/>
            </a:spcAft>
            <a:buChar char="••"/>
          </a:pPr>
          <a:endParaRPr lang="en-IN" sz="1600" kern="1200" dirty="0"/>
        </a:p>
      </dsp:txBody>
      <dsp:txXfrm rot="-5400000">
        <a:off x="984591" y="2766048"/>
        <a:ext cx="7170701" cy="155365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799887F-C35B-4456-A97D-BF08FAED124D}" type="datetimeFigureOut">
              <a:rPr lang="en-US"/>
              <a:pPr>
                <a:defRPr/>
              </a:pPr>
              <a:t>7/12/2022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9E18EC5-38BE-4996-868D-A58331D6AC59}" type="slidenum">
              <a:rPr lang="en-IN" altLang="en-US"/>
              <a:pPr>
                <a:defRPr/>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CE70E9-5DE3-4E3A-810D-A0E13F352FAA}" type="slidenum">
              <a:rPr lang="ar-EG" altLang="en-US" smtClean="0">
                <a:latin typeface="Arial" panose="020B0604020202020204" pitchFamily="34" charset="0"/>
              </a:rPr>
              <a:pPr>
                <a:spcBef>
                  <a:spcPct val="0"/>
                </a:spcBef>
              </a:pPr>
              <a:t>10</a:t>
            </a:fld>
            <a:endParaRPr lang="ar-EG"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E893695-700B-483B-926D-5A5DA0FCCDDF}" type="slidenum">
              <a:rPr lang="es-ES" altLang="en-US"/>
              <a:pPr>
                <a:defRPr/>
              </a:pPr>
              <a:t>‹#›</a:t>
            </a:fld>
            <a:endParaRPr lang="es-ES" altLang="en-US"/>
          </a:p>
        </p:txBody>
      </p:sp>
    </p:spTree>
    <p:extLst>
      <p:ext uri="{BB962C8B-B14F-4D97-AF65-F5344CB8AC3E}">
        <p14:creationId xmlns:p14="http://schemas.microsoft.com/office/powerpoint/2010/main" val="383221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F2871BC-D2B7-40D2-A60F-07D1448596BC}" type="slidenum">
              <a:rPr lang="es-ES" altLang="en-US"/>
              <a:pPr>
                <a:defRPr/>
              </a:pPr>
              <a:t>‹#›</a:t>
            </a:fld>
            <a:endParaRPr lang="es-ES" altLang="en-US"/>
          </a:p>
        </p:txBody>
      </p:sp>
    </p:spTree>
    <p:extLst>
      <p:ext uri="{BB962C8B-B14F-4D97-AF65-F5344CB8AC3E}">
        <p14:creationId xmlns:p14="http://schemas.microsoft.com/office/powerpoint/2010/main" val="38109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953719A-BBBD-4E64-9C9E-AB8AF0789B29}" type="slidenum">
              <a:rPr lang="es-ES" altLang="en-US"/>
              <a:pPr>
                <a:defRPr/>
              </a:pPr>
              <a:t>‹#›</a:t>
            </a:fld>
            <a:endParaRPr lang="es-ES" altLang="en-US"/>
          </a:p>
        </p:txBody>
      </p:sp>
    </p:spTree>
    <p:extLst>
      <p:ext uri="{BB962C8B-B14F-4D97-AF65-F5344CB8AC3E}">
        <p14:creationId xmlns:p14="http://schemas.microsoft.com/office/powerpoint/2010/main" val="52130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3525" y="1598613"/>
            <a:ext cx="7386638" cy="4497387"/>
          </a:xfrm>
        </p:spPr>
        <p:txBody>
          <a:bodyPr/>
          <a:lstStyle/>
          <a:p>
            <a:pPr lvl="0"/>
            <a:endParaRPr lang="en-US" noProof="0" smtClean="0"/>
          </a:p>
        </p:txBody>
      </p:sp>
      <p:sp>
        <p:nvSpPr>
          <p:cNvPr id="4" name="Rectangle 59"/>
          <p:cNvSpPr>
            <a:spLocks noGrp="1" noChangeArrowheads="1"/>
          </p:cNvSpPr>
          <p:nvPr>
            <p:ph type="dt" sz="half" idx="10"/>
          </p:nvPr>
        </p:nvSpPr>
        <p:spPr/>
        <p:txBody>
          <a:bodyPr/>
          <a:lstStyle>
            <a:lvl1pPr>
              <a:defRPr/>
            </a:lvl1pPr>
          </a:lstStyle>
          <a:p>
            <a:pPr>
              <a:defRPr/>
            </a:pPr>
            <a:endParaRPr lang="en-US"/>
          </a:p>
        </p:txBody>
      </p:sp>
      <p:sp>
        <p:nvSpPr>
          <p:cNvPr id="5" name="Rectangle 60"/>
          <p:cNvSpPr>
            <a:spLocks noGrp="1" noChangeArrowheads="1"/>
          </p:cNvSpPr>
          <p:nvPr>
            <p:ph type="ftr" sz="quarter" idx="11"/>
          </p:nvPr>
        </p:nvSpPr>
        <p:spPr/>
        <p:txBody>
          <a:bodyPr/>
          <a:lstStyle>
            <a:lvl1pPr>
              <a:defRPr/>
            </a:lvl1pPr>
          </a:lstStyle>
          <a:p>
            <a:pPr>
              <a:defRPr/>
            </a:pPr>
            <a:endParaRPr lang="en-US"/>
          </a:p>
        </p:txBody>
      </p:sp>
      <p:sp>
        <p:nvSpPr>
          <p:cNvPr id="6" name="Rectangle 61"/>
          <p:cNvSpPr>
            <a:spLocks noGrp="1" noChangeArrowheads="1"/>
          </p:cNvSpPr>
          <p:nvPr>
            <p:ph type="sldNum" sz="quarter" idx="12"/>
          </p:nvPr>
        </p:nvSpPr>
        <p:spPr/>
        <p:txBody>
          <a:bodyPr/>
          <a:lstStyle>
            <a:lvl1pPr>
              <a:defRPr/>
            </a:lvl1pPr>
          </a:lstStyle>
          <a:p>
            <a:pPr>
              <a:defRPr/>
            </a:pPr>
            <a:fld id="{C0FADE9C-2EC2-42FA-B4DD-ABB49749639E}" type="slidenum">
              <a:rPr lang="en-US" altLang="en-US"/>
              <a:pPr>
                <a:defRPr/>
              </a:pPr>
              <a:t>‹#›</a:t>
            </a:fld>
            <a:endParaRPr lang="en-US" altLang="en-US"/>
          </a:p>
        </p:txBody>
      </p:sp>
    </p:spTree>
    <p:extLst>
      <p:ext uri="{BB962C8B-B14F-4D97-AF65-F5344CB8AC3E}">
        <p14:creationId xmlns:p14="http://schemas.microsoft.com/office/powerpoint/2010/main" val="348004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7A8AD4D-C384-4939-8B4A-5DBE01414812}" type="slidenum">
              <a:rPr lang="es-ES" altLang="en-US"/>
              <a:pPr>
                <a:defRPr/>
              </a:pPr>
              <a:t>‹#›</a:t>
            </a:fld>
            <a:endParaRPr lang="es-ES" altLang="en-US"/>
          </a:p>
        </p:txBody>
      </p:sp>
    </p:spTree>
    <p:extLst>
      <p:ext uri="{BB962C8B-B14F-4D97-AF65-F5344CB8AC3E}">
        <p14:creationId xmlns:p14="http://schemas.microsoft.com/office/powerpoint/2010/main" val="106216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FFBE2ED-A04A-4ACD-9531-B28E9A391AA0}" type="slidenum">
              <a:rPr lang="es-ES" altLang="en-US"/>
              <a:pPr>
                <a:defRPr/>
              </a:pPr>
              <a:t>‹#›</a:t>
            </a:fld>
            <a:endParaRPr lang="es-ES" altLang="en-US"/>
          </a:p>
        </p:txBody>
      </p:sp>
    </p:spTree>
    <p:extLst>
      <p:ext uri="{BB962C8B-B14F-4D97-AF65-F5344CB8AC3E}">
        <p14:creationId xmlns:p14="http://schemas.microsoft.com/office/powerpoint/2010/main" val="67193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4361653-03D2-4D72-8403-F09F0D29668F}" type="slidenum">
              <a:rPr lang="es-ES" altLang="en-US"/>
              <a:pPr>
                <a:defRPr/>
              </a:pPr>
              <a:t>‹#›</a:t>
            </a:fld>
            <a:endParaRPr lang="es-ES" altLang="en-US"/>
          </a:p>
        </p:txBody>
      </p:sp>
    </p:spTree>
    <p:extLst>
      <p:ext uri="{BB962C8B-B14F-4D97-AF65-F5344CB8AC3E}">
        <p14:creationId xmlns:p14="http://schemas.microsoft.com/office/powerpoint/2010/main" val="164601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5C6B4FD-C846-437E-9917-66CCED2A061F}" type="slidenum">
              <a:rPr lang="es-ES" altLang="en-US"/>
              <a:pPr>
                <a:defRPr/>
              </a:pPr>
              <a:t>‹#›</a:t>
            </a:fld>
            <a:endParaRPr lang="es-ES" altLang="en-US"/>
          </a:p>
        </p:txBody>
      </p:sp>
    </p:spTree>
    <p:extLst>
      <p:ext uri="{BB962C8B-B14F-4D97-AF65-F5344CB8AC3E}">
        <p14:creationId xmlns:p14="http://schemas.microsoft.com/office/powerpoint/2010/main" val="279236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324C09E-DA3B-483C-9320-20ED8D9B6FFA}" type="slidenum">
              <a:rPr lang="es-ES" altLang="en-US"/>
              <a:pPr>
                <a:defRPr/>
              </a:pPr>
              <a:t>‹#›</a:t>
            </a:fld>
            <a:endParaRPr lang="es-ES" altLang="en-US"/>
          </a:p>
        </p:txBody>
      </p:sp>
    </p:spTree>
    <p:extLst>
      <p:ext uri="{BB962C8B-B14F-4D97-AF65-F5344CB8AC3E}">
        <p14:creationId xmlns:p14="http://schemas.microsoft.com/office/powerpoint/2010/main" val="326056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A5A3A6E-82AF-4E84-AA16-D0F0A61FD10B}" type="slidenum">
              <a:rPr lang="es-ES" altLang="en-US"/>
              <a:pPr>
                <a:defRPr/>
              </a:pPr>
              <a:t>‹#›</a:t>
            </a:fld>
            <a:endParaRPr lang="es-ES" altLang="en-US"/>
          </a:p>
        </p:txBody>
      </p:sp>
    </p:spTree>
    <p:extLst>
      <p:ext uri="{BB962C8B-B14F-4D97-AF65-F5344CB8AC3E}">
        <p14:creationId xmlns:p14="http://schemas.microsoft.com/office/powerpoint/2010/main" val="406653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9D58128-404B-4588-A1F6-F65A6BF7EDB0}" type="slidenum">
              <a:rPr lang="es-ES" altLang="en-US"/>
              <a:pPr>
                <a:defRPr/>
              </a:pPr>
              <a:t>‹#›</a:t>
            </a:fld>
            <a:endParaRPr lang="es-ES" altLang="en-US"/>
          </a:p>
        </p:txBody>
      </p:sp>
    </p:spTree>
    <p:extLst>
      <p:ext uri="{BB962C8B-B14F-4D97-AF65-F5344CB8AC3E}">
        <p14:creationId xmlns:p14="http://schemas.microsoft.com/office/powerpoint/2010/main" val="373317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5A63A9D-06AF-4189-A431-878834F7BAB7}" type="slidenum">
              <a:rPr lang="es-ES" altLang="en-US"/>
              <a:pPr>
                <a:defRPr/>
              </a:pPr>
              <a:t>‹#›</a:t>
            </a:fld>
            <a:endParaRPr lang="es-ES" altLang="en-US"/>
          </a:p>
        </p:txBody>
      </p:sp>
    </p:spTree>
    <p:extLst>
      <p:ext uri="{BB962C8B-B14F-4D97-AF65-F5344CB8AC3E}">
        <p14:creationId xmlns:p14="http://schemas.microsoft.com/office/powerpoint/2010/main" val="86467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EB121FD-06FB-4B0D-8A68-FAAEB7A17132}"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ncbi.nlm.nih.gov/pubmed/2362732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ncbi.nlm.nih.gov/pmc/articles/PMC3809193/"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9"/>
          <p:cNvSpPr>
            <a:spLocks noChangeArrowheads="1"/>
          </p:cNvSpPr>
          <p:nvPr/>
        </p:nvSpPr>
        <p:spPr bwMode="auto">
          <a:xfrm>
            <a:off x="1032829" y="2378066"/>
            <a:ext cx="707231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s-UY" altLang="en-US" sz="6000" b="1" dirty="0"/>
          </a:p>
          <a:p>
            <a:pPr algn="ctr" eaLnBrk="1" hangingPunct="1">
              <a:spcBef>
                <a:spcPct val="0"/>
              </a:spcBef>
              <a:buFontTx/>
              <a:buNone/>
            </a:pPr>
            <a:endParaRPr lang="es-UY" altLang="en-US" sz="6000" b="1" dirty="0"/>
          </a:p>
          <a:p>
            <a:pPr algn="ctr" eaLnBrk="1" hangingPunct="1">
              <a:spcBef>
                <a:spcPct val="0"/>
              </a:spcBef>
              <a:buFontTx/>
              <a:buNone/>
            </a:pPr>
            <a:r>
              <a:rPr lang="es-UY" altLang="en-US" sz="6000" b="1" dirty="0">
                <a:solidFill>
                  <a:srgbClr val="3333FF"/>
                </a:solidFill>
              </a:rPr>
              <a:t>PERIODONTAL MEDICINE</a:t>
            </a:r>
          </a:p>
          <a:p>
            <a:pPr algn="ctr" eaLnBrk="1" hangingPunct="1">
              <a:spcBef>
                <a:spcPct val="0"/>
              </a:spcBef>
              <a:buFontTx/>
              <a:buNone/>
            </a:pPr>
            <a:endParaRPr lang="es-UY" altLang="en-US" sz="6000" b="1" dirty="0"/>
          </a:p>
          <a:p>
            <a:pPr algn="ctr" eaLnBrk="1" hangingPunct="1">
              <a:spcBef>
                <a:spcPct val="0"/>
              </a:spcBef>
              <a:buFontTx/>
              <a:buNone/>
            </a:pPr>
            <a:endParaRPr lang="es-ES" altLang="en-US" sz="6000" b="1" dirty="0"/>
          </a:p>
        </p:txBody>
      </p:sp>
      <p:sp>
        <p:nvSpPr>
          <p:cNvPr id="4099" name="Rectangle 20"/>
          <p:cNvSpPr>
            <a:spLocks noChangeArrowheads="1"/>
          </p:cNvSpPr>
          <p:nvPr/>
        </p:nvSpPr>
        <p:spPr bwMode="auto">
          <a:xfrm>
            <a:off x="1643063" y="1714500"/>
            <a:ext cx="6400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endParaRPr lang="en-US" altLang="en-US"/>
          </a:p>
        </p:txBody>
      </p:sp>
      <p:sp>
        <p:nvSpPr>
          <p:cNvPr id="5" name="TextBox 4"/>
          <p:cNvSpPr txBox="1"/>
          <p:nvPr/>
        </p:nvSpPr>
        <p:spPr>
          <a:xfrm>
            <a:off x="395536" y="104746"/>
            <a:ext cx="8469746" cy="954107"/>
          </a:xfrm>
          <a:prstGeom prst="rect">
            <a:avLst/>
          </a:prstGeom>
          <a:noFill/>
        </p:spPr>
        <p:txBody>
          <a:bodyPr wrap="square" rtlCol="0">
            <a:spAutoFit/>
          </a:bodyPr>
          <a:lstStyle/>
          <a:p>
            <a:pPr algn="ctr"/>
            <a:r>
              <a:rPr lang="en-US" sz="2800" b="1" u="sng" dirty="0"/>
              <a:t>RUNGTA COLLEGE OF DENTAL SCIENCES AND </a:t>
            </a:r>
            <a:r>
              <a:rPr lang="en-US" sz="2800" b="1" u="sng" dirty="0" smtClean="0"/>
              <a:t>RESEARCH</a:t>
            </a:r>
            <a:endParaRPr lang="en-US" sz="2800" b="1" u="sng" dirty="0"/>
          </a:p>
        </p:txBody>
      </p:sp>
      <p:pic>
        <p:nvPicPr>
          <p:cNvPr id="6" name="Picture 5" descr="rungta logo"/>
          <p:cNvPicPr/>
          <p:nvPr/>
        </p:nvPicPr>
        <p:blipFill>
          <a:blip r:embed="rId2"/>
          <a:srcRect/>
          <a:stretch>
            <a:fillRect/>
          </a:stretch>
        </p:blipFill>
        <p:spPr bwMode="auto">
          <a:xfrm>
            <a:off x="395536" y="895350"/>
            <a:ext cx="1295400" cy="1134279"/>
          </a:xfrm>
          <a:prstGeom prst="rect">
            <a:avLst/>
          </a:prstGeom>
          <a:noFill/>
          <a:ln w="9525">
            <a:noFill/>
            <a:miter lim="800000"/>
            <a:headEnd/>
            <a:tailEnd/>
          </a:ln>
        </p:spPr>
      </p:pic>
      <p:sp>
        <p:nvSpPr>
          <p:cNvPr id="7" name="Title 1"/>
          <p:cNvSpPr txBox="1">
            <a:spLocks/>
          </p:cNvSpPr>
          <p:nvPr/>
        </p:nvSpPr>
        <p:spPr>
          <a:xfrm>
            <a:off x="994845" y="1984211"/>
            <a:ext cx="7745110" cy="1828800"/>
          </a:xfrm>
          <a:prstGeom prst="rect">
            <a:avLst/>
          </a:prstGeom>
          <a:effectLst/>
        </p:spPr>
        <p:txBody>
          <a:bodyPr vert="horz" lIns="91440" tIns="45720" rIns="91440" bIns="45720" rtlCol="0" anchor="b">
            <a:normAutofit fontScale="90000"/>
          </a:bodyPr>
          <a:lstStyle>
            <a:lvl1pPr algn="ctr" defTabSz="457200" rtl="0" eaLnBrk="1" latinLnBrk="0" hangingPunct="1">
              <a:spcBef>
                <a:spcPct val="0"/>
              </a:spcBef>
              <a:buNone/>
              <a:defRPr sz="48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solidFill>
                  <a:schemeClr val="tx1"/>
                </a:solidFill>
                <a:latin typeface="Aharoni" pitchFamily="2" charset="-79"/>
                <a:cs typeface="Aharoni" pitchFamily="2" charset="-79"/>
              </a:rPr>
              <a:t>DEPARTMENT OF PERIODONTOLOGY</a:t>
            </a:r>
            <a:br>
              <a:rPr lang="en-US" sz="3600" dirty="0" smtClean="0">
                <a:solidFill>
                  <a:schemeClr val="tx1"/>
                </a:solidFill>
                <a:latin typeface="Aharoni" pitchFamily="2" charset="-79"/>
                <a:cs typeface="Aharoni" pitchFamily="2" charset="-79"/>
              </a:rPr>
            </a:br>
            <a:r>
              <a:rPr lang="en-US" sz="3600" dirty="0" smtClean="0">
                <a:solidFill>
                  <a:schemeClr val="tx1"/>
                </a:solidFill>
                <a:latin typeface="Aharoni" pitchFamily="2" charset="-79"/>
                <a:cs typeface="Aharoni" pitchFamily="2" charset="-79"/>
              </a:rPr>
              <a:t>FINAL YEAR BDS</a:t>
            </a:r>
            <a:r>
              <a:rPr lang="en-US" dirty="0" smtClean="0">
                <a:solidFill>
                  <a:schemeClr val="tx1"/>
                </a:solidFill>
                <a:latin typeface="Aharoni" pitchFamily="2" charset="-79"/>
                <a:cs typeface="Aharoni" pitchFamily="2" charset="-79"/>
              </a:rPr>
              <a:t/>
            </a:r>
            <a:br>
              <a:rPr lang="en-US" dirty="0" smtClean="0">
                <a:solidFill>
                  <a:schemeClr val="tx1"/>
                </a:solidFill>
                <a:latin typeface="Aharoni" pitchFamily="2" charset="-79"/>
                <a:cs typeface="Aharoni" pitchFamily="2" charset="-79"/>
              </a:rPr>
            </a:br>
            <a:endParaRPr lang="en-US" dirty="0">
              <a:solidFill>
                <a:schemeClr val="tx1"/>
              </a:solidFill>
              <a:latin typeface="Aharoni" pitchFamily="2" charset="-79"/>
              <a:cs typeface="Aharoni" pitchFamily="2" charset="-79"/>
            </a:endParaRPr>
          </a:p>
        </p:txBody>
      </p:sp>
      <p:sp>
        <p:nvSpPr>
          <p:cNvPr id="8" name="TextBox 7"/>
          <p:cNvSpPr txBox="1"/>
          <p:nvPr/>
        </p:nvSpPr>
        <p:spPr>
          <a:xfrm>
            <a:off x="6280727" y="5430981"/>
            <a:ext cx="2743200" cy="1200329"/>
          </a:xfrm>
          <a:prstGeom prst="rect">
            <a:avLst/>
          </a:prstGeom>
          <a:noFill/>
        </p:spPr>
        <p:txBody>
          <a:bodyPr wrap="square" rtlCol="0">
            <a:spAutoFit/>
          </a:bodyPr>
          <a:lstStyle/>
          <a:p>
            <a:r>
              <a:rPr lang="en-US" dirty="0" smtClean="0"/>
              <a:t>PRESENTED BY:</a:t>
            </a:r>
          </a:p>
          <a:p>
            <a:r>
              <a:rPr lang="en-US" dirty="0" smtClean="0"/>
              <a:t>Dr. </a:t>
            </a:r>
            <a:r>
              <a:rPr lang="en-US" dirty="0" err="1" smtClean="0"/>
              <a:t>Aena</a:t>
            </a:r>
            <a:r>
              <a:rPr lang="en-US" dirty="0" smtClean="0"/>
              <a:t> Jain </a:t>
            </a:r>
            <a:r>
              <a:rPr lang="en-US" dirty="0" err="1" smtClean="0"/>
              <a:t>Pundir</a:t>
            </a:r>
            <a:endParaRPr lang="en-US" dirty="0" smtClean="0"/>
          </a:p>
          <a:p>
            <a:r>
              <a:rPr lang="en-US" dirty="0" smtClean="0"/>
              <a:t>Professor </a:t>
            </a:r>
          </a:p>
          <a:p>
            <a:r>
              <a:rPr lang="en-US" dirty="0" smtClean="0"/>
              <a:t>Dept. of Periodontology</a:t>
            </a:r>
            <a:endParaRPr lang="en-US" dirty="0"/>
          </a:p>
        </p:txBody>
      </p:sp>
    </p:spTree>
  </p:cSld>
  <p:clrMapOvr>
    <a:masterClrMapping/>
  </p:clrMapOvr>
  <p:transition advTm="1271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57438"/>
            <a:ext cx="8686800" cy="4225925"/>
          </a:xfrm>
          <a:solidFill>
            <a:srgbClr val="FFCC66"/>
          </a:solidFill>
        </p:spPr>
        <p:txBody>
          <a:bodyPr>
            <a:normAutofit fontScale="55000" lnSpcReduction="20000"/>
          </a:bodyPr>
          <a:lstStyle/>
          <a:p>
            <a:pPr marL="0" indent="0">
              <a:buFontTx/>
              <a:buNone/>
              <a:defRPr/>
            </a:pPr>
            <a:endParaRPr lang="en-US" dirty="0"/>
          </a:p>
          <a:p>
            <a:pPr marL="0" indent="0">
              <a:buFontTx/>
              <a:buNone/>
              <a:defRPr/>
            </a:pPr>
            <a:r>
              <a:rPr lang="en-US" sz="4500" b="1" dirty="0" smtClean="0">
                <a:solidFill>
                  <a:srgbClr val="FF0000"/>
                </a:solidFill>
                <a:cs typeface="Times New Roman" panose="02020603050405020304" pitchFamily="18" charset="0"/>
              </a:rPr>
              <a:t>a)The </a:t>
            </a:r>
            <a:r>
              <a:rPr lang="en-US" sz="4500" b="1" dirty="0">
                <a:solidFill>
                  <a:srgbClr val="FF0000"/>
                </a:solidFill>
                <a:cs typeface="Times New Roman" panose="02020603050405020304" pitchFamily="18" charset="0"/>
              </a:rPr>
              <a:t>fibroblast</a:t>
            </a:r>
            <a:r>
              <a:rPr lang="en-US" sz="4500" b="1" dirty="0">
                <a:solidFill>
                  <a:srgbClr val="C00000"/>
                </a:solidFill>
                <a:cs typeface="Times New Roman" panose="02020603050405020304" pitchFamily="18" charset="0"/>
              </a:rPr>
              <a:t>,</a:t>
            </a:r>
            <a:r>
              <a:rPr lang="en-US" sz="4500" b="1" i="1" dirty="0">
                <a:solidFill>
                  <a:srgbClr val="C00000"/>
                </a:solidFill>
                <a:cs typeface="Times New Roman" panose="02020603050405020304" pitchFamily="18" charset="0"/>
              </a:rPr>
              <a:t> </a:t>
            </a:r>
            <a:r>
              <a:rPr lang="en-US" sz="4500" dirty="0">
                <a:cs typeface="Times New Roman" panose="02020603050405020304" pitchFamily="18" charset="0"/>
              </a:rPr>
              <a:t>does not function properly in high-glucose environments. </a:t>
            </a:r>
            <a:endParaRPr lang="en-US" sz="4500" dirty="0" smtClean="0">
              <a:cs typeface="Times New Roman" panose="02020603050405020304" pitchFamily="18" charset="0"/>
            </a:endParaRPr>
          </a:p>
          <a:p>
            <a:pPr marL="0" indent="0">
              <a:buFontTx/>
              <a:buNone/>
              <a:defRPr/>
            </a:pPr>
            <a:endParaRPr lang="en-US" sz="4500" dirty="0" smtClean="0">
              <a:cs typeface="Times New Roman" panose="02020603050405020304" pitchFamily="18" charset="0"/>
            </a:endParaRPr>
          </a:p>
          <a:p>
            <a:pPr marL="0" indent="0">
              <a:buFontTx/>
              <a:buNone/>
              <a:defRPr/>
            </a:pPr>
            <a:r>
              <a:rPr lang="en-US" sz="4500" b="1" dirty="0" smtClean="0">
                <a:solidFill>
                  <a:srgbClr val="FF0000"/>
                </a:solidFill>
                <a:cs typeface="Times New Roman" panose="02020603050405020304" pitchFamily="18" charset="0"/>
              </a:rPr>
              <a:t>b) The </a:t>
            </a:r>
            <a:r>
              <a:rPr lang="en-US" sz="4500" b="1" dirty="0">
                <a:solidFill>
                  <a:srgbClr val="FF0000"/>
                </a:solidFill>
                <a:cs typeface="Times New Roman" panose="02020603050405020304" pitchFamily="18" charset="0"/>
              </a:rPr>
              <a:t>collagen </a:t>
            </a:r>
            <a:r>
              <a:rPr lang="en-US" sz="4500" b="1" dirty="0" smtClean="0">
                <a:solidFill>
                  <a:srgbClr val="FF0000"/>
                </a:solidFill>
                <a:cs typeface="Times New Roman" panose="02020603050405020304" pitchFamily="18" charset="0"/>
              </a:rPr>
              <a:t> </a:t>
            </a:r>
            <a:r>
              <a:rPr lang="en-US" sz="4500" dirty="0">
                <a:cs typeface="Times New Roman" panose="02020603050405020304" pitchFamily="18" charset="0"/>
              </a:rPr>
              <a:t>produced by these fibroblasts </a:t>
            </a:r>
            <a:r>
              <a:rPr lang="en-US" sz="4500" dirty="0" smtClean="0">
                <a:cs typeface="Times New Roman" panose="02020603050405020304" pitchFamily="18" charset="0"/>
              </a:rPr>
              <a:t>is susceptible </a:t>
            </a:r>
            <a:r>
              <a:rPr lang="en-US" sz="4500" dirty="0">
                <a:cs typeface="Times New Roman" panose="02020603050405020304" pitchFamily="18" charset="0"/>
              </a:rPr>
              <a:t>to rapid degradation by </a:t>
            </a:r>
            <a:r>
              <a:rPr lang="en-US" sz="4500" dirty="0" smtClean="0">
                <a:cs typeface="Times New Roman" panose="02020603050405020304" pitchFamily="18" charset="0"/>
              </a:rPr>
              <a:t>MMP enzymes which are elevated </a:t>
            </a:r>
            <a:r>
              <a:rPr lang="en-US" sz="4500" dirty="0">
                <a:cs typeface="Times New Roman" panose="02020603050405020304" pitchFamily="18" charset="0"/>
              </a:rPr>
              <a:t>in diabetes. </a:t>
            </a:r>
            <a:endParaRPr lang="en-US" sz="4500" dirty="0" smtClean="0">
              <a:cs typeface="Times New Roman" panose="02020603050405020304" pitchFamily="18" charset="0"/>
            </a:endParaRPr>
          </a:p>
          <a:p>
            <a:pPr marL="0" indent="0">
              <a:buFontTx/>
              <a:buNone/>
              <a:defRPr/>
            </a:pPr>
            <a:endParaRPr lang="en-US" sz="4500" dirty="0">
              <a:cs typeface="Times New Roman" panose="02020603050405020304" pitchFamily="18" charset="0"/>
            </a:endParaRPr>
          </a:p>
          <a:p>
            <a:pPr marL="0" indent="0">
              <a:buFontTx/>
              <a:buNone/>
              <a:defRPr/>
            </a:pPr>
            <a:r>
              <a:rPr lang="en-US" sz="4500" b="1" dirty="0" smtClean="0">
                <a:solidFill>
                  <a:srgbClr val="FF0000"/>
                </a:solidFill>
                <a:cs typeface="Times New Roman" panose="02020603050405020304" pitchFamily="18" charset="0"/>
              </a:rPr>
              <a:t>Wound </a:t>
            </a:r>
            <a:r>
              <a:rPr lang="en-US" sz="4500" b="1" dirty="0">
                <a:solidFill>
                  <a:srgbClr val="FF0000"/>
                </a:solidFill>
                <a:cs typeface="Times New Roman" panose="02020603050405020304" pitchFamily="18" charset="0"/>
              </a:rPr>
              <a:t>healing </a:t>
            </a:r>
            <a:r>
              <a:rPr lang="en-US" sz="4500" dirty="0">
                <a:cs typeface="Times New Roman" panose="02020603050405020304" pitchFamily="18" charset="0"/>
              </a:rPr>
              <a:t>responses to chronic microbial insult may be altered in those with sustained hyperglycemia, resulting in increased bone loss and attachment loss.</a:t>
            </a:r>
            <a:endParaRPr lang="en-US" sz="4500" dirty="0" smtClean="0">
              <a:cs typeface="Times New Roman" panose="02020603050405020304" pitchFamily="18" charset="0"/>
            </a:endParaRPr>
          </a:p>
          <a:p>
            <a:pPr marL="0" indent="0">
              <a:buFontTx/>
              <a:buNone/>
              <a:defRPr/>
            </a:pPr>
            <a:endParaRPr lang="en-US" sz="4500" dirty="0"/>
          </a:p>
        </p:txBody>
      </p:sp>
      <p:sp>
        <p:nvSpPr>
          <p:cNvPr id="81923" name="TextBox 1"/>
          <p:cNvSpPr txBox="1">
            <a:spLocks noChangeArrowheads="1"/>
          </p:cNvSpPr>
          <p:nvPr/>
        </p:nvSpPr>
        <p:spPr bwMode="auto">
          <a:xfrm>
            <a:off x="304800" y="-11113"/>
            <a:ext cx="8077200"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b="1">
                <a:solidFill>
                  <a:srgbClr val="C00000"/>
                </a:solidFill>
              </a:rPr>
              <a:t> </a:t>
            </a:r>
            <a:r>
              <a:rPr lang="en-US" altLang="en-US" sz="4000" b="1">
                <a:solidFill>
                  <a:srgbClr val="3333FF"/>
                </a:solidFill>
              </a:rPr>
              <a:t>Altered wound healing </a:t>
            </a:r>
            <a:endParaRPr lang="en-US" altLang="en-US" sz="1800" b="1">
              <a:solidFill>
                <a:srgbClr val="3333FF"/>
              </a:solidFill>
            </a:endParaRPr>
          </a:p>
        </p:txBody>
      </p:sp>
      <p:pic>
        <p:nvPicPr>
          <p:cNvPr id="54276" name="Picture 3"/>
          <p:cNvPicPr>
            <a:picLocks noChangeAspect="1"/>
          </p:cNvPicPr>
          <p:nvPr/>
        </p:nvPicPr>
        <p:blipFill>
          <a:blip r:embed="rId3">
            <a:duotone>
              <a:prstClr val="black"/>
              <a:srgbClr val="EAB4E6">
                <a:tint val="45000"/>
                <a:satMod val="400000"/>
              </a:srgbClr>
            </a:duotone>
          </a:blip>
          <a:srcRect/>
          <a:stretch>
            <a:fillRect/>
          </a:stretch>
        </p:blipFill>
        <p:spPr bwMode="auto">
          <a:xfrm>
            <a:off x="1371600" y="714357"/>
            <a:ext cx="5830888" cy="164307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Tm="47081">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0" y="0"/>
            <a:ext cx="9144000" cy="857250"/>
          </a:xfrm>
        </p:spPr>
        <p:txBody>
          <a:bodyPr/>
          <a:lstStyle/>
          <a:p>
            <a:r>
              <a:rPr lang="en-US" altLang="en-US" sz="4000" b="1" smtClean="0">
                <a:solidFill>
                  <a:srgbClr val="3333FF"/>
                </a:solidFill>
              </a:rPr>
              <a:t>Change in microvascular Integrity</a:t>
            </a:r>
          </a:p>
        </p:txBody>
      </p:sp>
      <p:pic>
        <p:nvPicPr>
          <p:cNvPr id="56323" name="Content Placeholder 3"/>
          <p:cNvPicPr>
            <a:picLocks noGrp="1" noChangeAspect="1"/>
          </p:cNvPicPr>
          <p:nvPr>
            <p:ph idx="1"/>
          </p:nvPr>
        </p:nvPicPr>
        <p:blipFill>
          <a:blip r:embed="rId2">
            <a:duotone>
              <a:prstClr val="black"/>
              <a:srgbClr val="CC00CC">
                <a:tint val="45000"/>
                <a:satMod val="400000"/>
              </a:srgbClr>
            </a:duotone>
          </a:blip>
          <a:srcRect/>
          <a:stretch>
            <a:fillRect/>
          </a:stretch>
        </p:blipFill>
        <p:spPr>
          <a:xfrm>
            <a:off x="0" y="866756"/>
            <a:ext cx="9144000" cy="5991244"/>
          </a:xfrm>
        </p:spPr>
      </p:pic>
    </p:spTree>
  </p:cSld>
  <p:clrMapOvr>
    <a:masterClrMapping/>
  </p:clrMapOvr>
  <p:transition spd="slow" advTm="41715">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ctrTitle"/>
          </p:nvPr>
        </p:nvSpPr>
        <p:spPr/>
        <p:txBody>
          <a:bodyPr/>
          <a:lstStyle/>
          <a:p>
            <a:endParaRPr lang="en-IN" altLang="en-US" smtClean="0"/>
          </a:p>
        </p:txBody>
      </p:sp>
      <p:sp>
        <p:nvSpPr>
          <p:cNvPr id="84995" name="Subtitle 4"/>
          <p:cNvSpPr>
            <a:spLocks noGrp="1"/>
          </p:cNvSpPr>
          <p:nvPr>
            <p:ph type="subTitle" idx="1"/>
          </p:nvPr>
        </p:nvSpPr>
        <p:spPr/>
        <p:txBody>
          <a:bodyPr/>
          <a:lstStyle/>
          <a:p>
            <a:endParaRPr lang="en-IN" altLang="en-US" smtClean="0"/>
          </a:p>
        </p:txBody>
      </p:sp>
      <p:pic>
        <p:nvPicPr>
          <p:cNvPr id="57347" name="Picture 1"/>
          <p:cNvPicPr>
            <a:picLocks noChangeAspect="1"/>
          </p:cNvPicPr>
          <p:nvPr/>
        </p:nvPicPr>
        <p:blipFill>
          <a:blip r:embed="rId2">
            <a:duotone>
              <a:prstClr val="black"/>
              <a:srgbClr val="F59BDB">
                <a:tint val="45000"/>
                <a:satMod val="400000"/>
              </a:srgbClr>
            </a:duotone>
          </a:blip>
          <a:srcRect/>
          <a:stretch>
            <a:fillRect/>
          </a:stretch>
        </p:blipFill>
        <p:spPr bwMode="auto">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Tm="47455">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ctrTitle"/>
          </p:nvPr>
        </p:nvSpPr>
        <p:spPr>
          <a:solidFill>
            <a:srgbClr val="FFFF00"/>
          </a:solidFill>
        </p:spPr>
        <p:txBody>
          <a:bodyPr/>
          <a:lstStyle/>
          <a:p>
            <a:r>
              <a:rPr lang="en-US" altLang="en-US" b="1" smtClean="0">
                <a:solidFill>
                  <a:srgbClr val="3333FF"/>
                </a:solidFill>
              </a:rPr>
              <a:t>Effect of Diabetes on Periodontitis</a:t>
            </a:r>
            <a:endParaRPr lang="en-IN" altLang="en-US" smtClean="0"/>
          </a:p>
        </p:txBody>
      </p:sp>
      <p:sp>
        <p:nvSpPr>
          <p:cNvPr id="86019" name="Subtitle 2"/>
          <p:cNvSpPr>
            <a:spLocks noGrp="1"/>
          </p:cNvSpPr>
          <p:nvPr>
            <p:ph type="subTitle" idx="1"/>
          </p:nvPr>
        </p:nvSpPr>
        <p:spPr/>
        <p:txBody>
          <a:bodyPr/>
          <a:lstStyle/>
          <a:p>
            <a:endParaRPr lang="en-IN" altLang="en-US" smtClean="0"/>
          </a:p>
        </p:txBody>
      </p:sp>
    </p:spTree>
  </p:cSld>
  <p:clrMapOvr>
    <a:masterClrMapping/>
  </p:clrMapOvr>
  <p:transition advTm="315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0"/>
            <a:ext cx="8229600" cy="1214438"/>
          </a:xfrm>
        </p:spPr>
        <p:txBody>
          <a:bodyPr/>
          <a:lstStyle/>
          <a:p>
            <a:r>
              <a:rPr lang="en-US" altLang="en-US" sz="3200" b="1" smtClean="0">
                <a:solidFill>
                  <a:srgbClr val="FF0000"/>
                </a:solidFill>
              </a:rPr>
              <a:t>MECHANISM BY WHICH PERIODONTAL DISEASE MAY INFLUENCE DIABETES</a:t>
            </a:r>
            <a:endParaRPr lang="en-IN" altLang="en-US" sz="3200" b="1" smtClean="0">
              <a:solidFill>
                <a:srgbClr val="FF0000"/>
              </a:solidFill>
            </a:endParaRPr>
          </a:p>
        </p:txBody>
      </p:sp>
      <p:graphicFrame>
        <p:nvGraphicFramePr>
          <p:cNvPr id="5" name="Content Placeholder 4"/>
          <p:cNvGraphicFramePr>
            <a:graphicFrameLocks noGrp="1"/>
          </p:cNvGraphicFramePr>
          <p:nvPr>
            <p:ph idx="1"/>
          </p:nvPr>
        </p:nvGraphicFramePr>
        <p:xfrm>
          <a:off x="428596" y="135729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6439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ctrTitle"/>
          </p:nvPr>
        </p:nvSpPr>
        <p:spPr>
          <a:solidFill>
            <a:srgbClr val="FFFF00"/>
          </a:solidFill>
        </p:spPr>
        <p:txBody>
          <a:bodyPr/>
          <a:lstStyle/>
          <a:p>
            <a:r>
              <a:rPr lang="en-US" altLang="en-US" b="1" smtClean="0">
                <a:solidFill>
                  <a:srgbClr val="3333FF"/>
                </a:solidFill>
              </a:rPr>
              <a:t>Effect of Periodontal treatment on HbA1C Levels</a:t>
            </a:r>
            <a:endParaRPr lang="en-IN" altLang="en-US" smtClean="0"/>
          </a:p>
        </p:txBody>
      </p:sp>
    </p:spTree>
  </p:cSld>
  <p:clrMapOvr>
    <a:masterClrMapping/>
  </p:clrMapOvr>
  <p:transition advTm="839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457200" y="428625"/>
            <a:ext cx="8229600" cy="5697538"/>
          </a:xfrm>
        </p:spPr>
        <p:txBody>
          <a:bodyPr/>
          <a:lstStyle/>
          <a:p>
            <a:pPr>
              <a:buFontTx/>
              <a:buNone/>
            </a:pPr>
            <a:r>
              <a:rPr lang="en-IN" altLang="en-US" smtClean="0"/>
              <a:t>“</a:t>
            </a:r>
            <a:r>
              <a:rPr lang="en-IN" altLang="en-US" sz="2800" smtClean="0"/>
              <a:t>Overall, there is consistent and robust evidence that severe periodontitis, adversely affects blood</a:t>
            </a:r>
          </a:p>
          <a:p>
            <a:pPr>
              <a:buFontTx/>
              <a:buNone/>
            </a:pPr>
            <a:r>
              <a:rPr lang="en-IN" altLang="en-US" sz="2800" smtClean="0"/>
              <a:t>    glucose levels expressed as HbA1C in individuals with and without diabetes.</a:t>
            </a:r>
          </a:p>
          <a:p>
            <a:pPr>
              <a:buFontTx/>
              <a:buNone/>
            </a:pPr>
            <a:r>
              <a:rPr lang="en-IN" altLang="en-US" sz="2800" smtClean="0"/>
              <a:t>   Moderate-to-severe periodontitis is associated with an increased risk for the development of diabetes.Evidence supports a dose-dependent</a:t>
            </a:r>
          </a:p>
          <a:p>
            <a:pPr>
              <a:buFontTx/>
              <a:buNone/>
            </a:pPr>
            <a:r>
              <a:rPr lang="en-IN" altLang="en-US" sz="2800" smtClean="0"/>
              <a:t>   role for periodontitis and diabetes complications.”</a:t>
            </a:r>
          </a:p>
          <a:p>
            <a:pPr>
              <a:buFontTx/>
              <a:buNone/>
            </a:pPr>
            <a:endParaRPr lang="en-US" altLang="en-US" sz="2800" smtClean="0"/>
          </a:p>
          <a:p>
            <a:r>
              <a:rPr lang="en-IN" altLang="en-US" sz="1800" smtClean="0">
                <a:solidFill>
                  <a:srgbClr val="FF0000"/>
                </a:solidFill>
              </a:rPr>
              <a:t>Chapple ILC, Genco R, and on behalf of working group 2 of the joint EFP/AAPworkshop. Diabetes and periodontal diseases: consensus report of the Joint EFP/AAP Workshop on Periodontitis and Systemic Diseases. J Clin Periodontol 2013;40 (Suppl. 14): S106–S112</a:t>
            </a:r>
            <a:r>
              <a:rPr lang="en-IN" altLang="en-US" sz="1800" b="1" smtClean="0">
                <a:solidFill>
                  <a:srgbClr val="FF0000"/>
                </a:solidFill>
              </a:rPr>
              <a:t>.</a:t>
            </a:r>
          </a:p>
        </p:txBody>
      </p:sp>
    </p:spTree>
  </p:cSld>
  <p:clrMapOvr>
    <a:masterClrMapping/>
  </p:clrMapOvr>
  <p:transition advTm="2377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b="1" smtClean="0">
                <a:solidFill>
                  <a:srgbClr val="3333FF"/>
                </a:solidFill>
              </a:rPr>
              <a:t>Periodontitis and Adverse Pregnancy Outcome</a:t>
            </a:r>
            <a:endParaRPr lang="en-IN" altLang="en-US" b="1" smtClean="0">
              <a:solidFill>
                <a:srgbClr val="3333FF"/>
              </a:solidFill>
            </a:endParaRPr>
          </a:p>
        </p:txBody>
      </p:sp>
      <p:pic>
        <p:nvPicPr>
          <p:cNvPr id="98306" name="Picture 2" descr="C:\Users\Home\Desktop\0502_Teel_01.jpg"/>
          <p:cNvPicPr>
            <a:picLocks noGrp="1" noChangeAspect="1" noChangeArrowheads="1"/>
          </p:cNvPicPr>
          <p:nvPr>
            <p:ph idx="1"/>
          </p:nvPr>
        </p:nvPicPr>
        <p:blipFill>
          <a:blip r:embed="rId2">
            <a:duotone>
              <a:prstClr val="black"/>
              <a:srgbClr val="FF81FF">
                <a:tint val="45000"/>
                <a:satMod val="400000"/>
              </a:srgbClr>
            </a:duotone>
          </a:blip>
          <a:srcRect/>
          <a:stretch>
            <a:fillRect/>
          </a:stretch>
        </p:blipFill>
        <p:spPr>
          <a:xfrm>
            <a:off x="714348" y="1910556"/>
            <a:ext cx="7572428" cy="4590278"/>
          </a:xfrm>
        </p:spPr>
      </p:pic>
    </p:spTree>
  </p:cSld>
  <p:clrMapOvr>
    <a:masterClrMapping/>
  </p:clrMapOvr>
  <p:transition advTm="354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228600"/>
            <a:ext cx="7477125" cy="1143000"/>
          </a:xfrm>
        </p:spPr>
        <p:txBody>
          <a:bodyPr/>
          <a:lstStyle/>
          <a:p>
            <a:pPr eaLnBrk="1" hangingPunct="1"/>
            <a:r>
              <a:rPr lang="en-US" altLang="en-US" sz="3000" b="1" smtClean="0">
                <a:solidFill>
                  <a:srgbClr val="0066FF"/>
                </a:solidFill>
              </a:rPr>
              <a:t>PERIODONTITIS &amp; ADVERSE PREGNANCY OUTCOMES</a:t>
            </a:r>
          </a:p>
        </p:txBody>
      </p:sp>
      <p:sp>
        <p:nvSpPr>
          <p:cNvPr id="95235" name="Rectangle 3"/>
          <p:cNvSpPr>
            <a:spLocks noGrp="1" noChangeArrowheads="1"/>
          </p:cNvSpPr>
          <p:nvPr>
            <p:ph type="body" idx="1"/>
          </p:nvPr>
        </p:nvSpPr>
        <p:spPr>
          <a:xfrm>
            <a:off x="228600" y="1524000"/>
            <a:ext cx="8415338" cy="4987925"/>
          </a:xfrm>
        </p:spPr>
        <p:txBody>
          <a:bodyPr/>
          <a:lstStyle/>
          <a:p>
            <a:pPr eaLnBrk="1" hangingPunct="1">
              <a:lnSpc>
                <a:spcPct val="90000"/>
              </a:lnSpc>
            </a:pPr>
            <a:r>
              <a:rPr lang="en-US" altLang="en-US" sz="2800" smtClean="0">
                <a:solidFill>
                  <a:srgbClr val="FF0000"/>
                </a:solidFill>
              </a:rPr>
              <a:t>Preterm birth</a:t>
            </a:r>
            <a:r>
              <a:rPr lang="en-US" altLang="en-US" sz="2800" smtClean="0"/>
              <a:t> – one of the most complicated and challenging issues in perinatal medicine</a:t>
            </a:r>
          </a:p>
          <a:p>
            <a:pPr eaLnBrk="1" hangingPunct="1">
              <a:lnSpc>
                <a:spcPct val="90000"/>
              </a:lnSpc>
              <a:buFontTx/>
              <a:buNone/>
            </a:pPr>
            <a:endParaRPr lang="en-US" altLang="en-US" sz="2800" smtClean="0"/>
          </a:p>
          <a:p>
            <a:pPr eaLnBrk="1" hangingPunct="1">
              <a:lnSpc>
                <a:spcPct val="90000"/>
              </a:lnSpc>
            </a:pPr>
            <a:r>
              <a:rPr lang="en-US" altLang="en-US" sz="2800" smtClean="0">
                <a:solidFill>
                  <a:srgbClr val="FF0000"/>
                </a:solidFill>
              </a:rPr>
              <a:t>Spontaneous preterm birth </a:t>
            </a:r>
            <a:r>
              <a:rPr lang="en-US" altLang="en-US" sz="2800" smtClean="0"/>
              <a:t>– social (maternal race/ethnicity, poverty) and individual risk factors (underweight, tobacco use, maternal infection).</a:t>
            </a:r>
          </a:p>
          <a:p>
            <a:pPr eaLnBrk="1" hangingPunct="1">
              <a:lnSpc>
                <a:spcPct val="90000"/>
              </a:lnSpc>
              <a:buFontTx/>
              <a:buNone/>
            </a:pPr>
            <a:endParaRPr lang="en-US" altLang="en-US" sz="2800" smtClean="0"/>
          </a:p>
          <a:p>
            <a:pPr eaLnBrk="1" hangingPunct="1">
              <a:lnSpc>
                <a:spcPct val="90000"/>
              </a:lnSpc>
            </a:pPr>
            <a:r>
              <a:rPr lang="en-US" altLang="en-US" sz="2800" smtClean="0"/>
              <a:t>Periodontal disease occurs in 40% of pregnant women </a:t>
            </a:r>
            <a:r>
              <a:rPr lang="en-US" altLang="en-US" sz="2800" smtClean="0">
                <a:solidFill>
                  <a:srgbClr val="FF0000"/>
                </a:solidFill>
              </a:rPr>
              <a:t>(Lieff et al.,2004)</a:t>
            </a:r>
          </a:p>
          <a:p>
            <a:pPr eaLnBrk="1" hangingPunct="1">
              <a:lnSpc>
                <a:spcPct val="90000"/>
              </a:lnSpc>
            </a:pPr>
            <a:endParaRPr lang="en-US" altLang="en-US" sz="2800" b="1" i="1" smtClean="0">
              <a:solidFill>
                <a:srgbClr val="FFFF00"/>
              </a:solidFill>
            </a:endParaRPr>
          </a:p>
        </p:txBody>
      </p:sp>
    </p:spTree>
  </p:cSld>
  <p:clrMapOvr>
    <a:masterClrMapping/>
  </p:clrMapOvr>
  <p:transition advTm="2400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8405" name="Group 69"/>
          <p:cNvGraphicFramePr>
            <a:graphicFrameLocks noGrp="1"/>
          </p:cNvGraphicFramePr>
          <p:nvPr>
            <p:ph idx="1"/>
          </p:nvPr>
        </p:nvGraphicFramePr>
        <p:xfrm>
          <a:off x="0" y="0"/>
          <a:ext cx="9144000" cy="6858001"/>
        </p:xfrm>
        <a:graphic>
          <a:graphicData uri="http://schemas.openxmlformats.org/drawingml/2006/table">
            <a:tbl>
              <a:tblPr>
                <a:tableStyleId>{ED083AE6-46FA-4A59-8FB0-9F97EB10719F}</a:tableStyleId>
              </a:tblPr>
              <a:tblGrid>
                <a:gridCol w="4824017">
                  <a:extLst>
                    <a:ext uri="{9D8B030D-6E8A-4147-A177-3AD203B41FA5}">
                      <a16:colId xmlns:a16="http://schemas.microsoft.com/office/drawing/2014/main" val="20000"/>
                    </a:ext>
                  </a:extLst>
                </a:gridCol>
                <a:gridCol w="4319983">
                  <a:extLst>
                    <a:ext uri="{9D8B030D-6E8A-4147-A177-3AD203B41FA5}">
                      <a16:colId xmlns:a16="http://schemas.microsoft.com/office/drawing/2014/main" val="20001"/>
                    </a:ext>
                  </a:extLst>
                </a:gridCol>
              </a:tblGrid>
              <a:tr h="27306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PRE-TERM BIRTH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LATE PRE-TERM BIRTH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FF00"/>
                        </a:solidFill>
                        <a:effectLst/>
                        <a:latin typeface="Arial" charset="0"/>
                      </a:endParaRPr>
                    </a:p>
                  </a:txBody>
                  <a:tcPr horzOverflow="overflow">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birth &lt;37wks gestational age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birth at 34-36wks gestational age</a:t>
                      </a:r>
                      <a:endParaRPr kumimoji="0" lang="en-US" sz="2400" b="1" i="0" u="none" strike="noStrike" cap="none" normalizeH="0" baseline="0" dirty="0" smtClean="0">
                        <a:ln>
                          <a:noFill/>
                        </a:ln>
                        <a:solidFill>
                          <a:srgbClr val="FF0000"/>
                        </a:solidFill>
                        <a:effectLst/>
                        <a:latin typeface="+mn-lt"/>
                      </a:endParaRPr>
                    </a:p>
                  </a:txBody>
                  <a:tcPr horzOverflow="overflow">
                    <a:solidFill>
                      <a:srgbClr val="FFFF99"/>
                    </a:solidFill>
                  </a:tcPr>
                </a:tc>
                <a:extLst>
                  <a:ext uri="{0D108BD9-81ED-4DB2-BD59-A6C34878D82A}">
                    <a16:rowId xmlns:a16="http://schemas.microsoft.com/office/drawing/2014/main" val="10000"/>
                  </a:ext>
                </a:extLst>
              </a:tr>
              <a:tr h="109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VERY PRE-TERM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(Martin et al.,2007)</a:t>
                      </a:r>
                      <a:endParaRPr kumimoji="0" lang="en-US" sz="2400" b="1" i="0" u="none" strike="noStrike" cap="none" normalizeH="0" baseline="0" dirty="0" smtClean="0">
                        <a:ln>
                          <a:noFill/>
                        </a:ln>
                        <a:solidFill>
                          <a:srgbClr val="FF0000"/>
                        </a:solidFill>
                        <a:effectLst/>
                        <a:latin typeface="Arial" charset="0"/>
                      </a:endParaRPr>
                    </a:p>
                  </a:txBody>
                  <a:tcPr horzOverflow="overflow">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Birth &lt;32wks of gestational age</a:t>
                      </a:r>
                      <a:endParaRPr kumimoji="0" lang="en-US" sz="2400" b="1" i="0" u="none" strike="noStrike" cap="none" normalizeH="0" baseline="0" dirty="0" smtClean="0">
                        <a:ln>
                          <a:noFill/>
                        </a:ln>
                        <a:solidFill>
                          <a:srgbClr val="FF0000"/>
                        </a:solidFill>
                        <a:effectLst/>
                        <a:latin typeface="+mn-lt"/>
                      </a:endParaRPr>
                    </a:p>
                  </a:txBody>
                  <a:tcPr horzOverflow="overflow">
                    <a:solidFill>
                      <a:srgbClr val="FFFF99"/>
                    </a:solidFill>
                  </a:tcPr>
                </a:tc>
                <a:extLst>
                  <a:ext uri="{0D108BD9-81ED-4DB2-BD59-A6C34878D82A}">
                    <a16:rowId xmlns:a16="http://schemas.microsoft.com/office/drawing/2014/main" val="10001"/>
                  </a:ext>
                </a:extLst>
              </a:tr>
              <a:tr h="10093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EXTREMELY PRE-TERM (Martin et al.,2007)</a:t>
                      </a:r>
                      <a:endParaRPr kumimoji="0" lang="en-US" sz="2400" b="1" i="0" u="none" strike="noStrike" cap="none" normalizeH="0" baseline="0" dirty="0" smtClean="0">
                        <a:ln>
                          <a:noFill/>
                        </a:ln>
                        <a:solidFill>
                          <a:srgbClr val="FFFF00"/>
                        </a:solidFill>
                        <a:effectLst/>
                        <a:latin typeface="Arial" charset="0"/>
                      </a:endParaRPr>
                    </a:p>
                  </a:txBody>
                  <a:tcPr horzOverflow="overflow">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Birth &lt;28wks gestational age</a:t>
                      </a:r>
                      <a:endParaRPr kumimoji="0" lang="en-US" sz="2400" b="1" i="0" u="none" strike="noStrike" cap="none" normalizeH="0" baseline="0" dirty="0" smtClean="0">
                        <a:ln>
                          <a:noFill/>
                        </a:ln>
                        <a:solidFill>
                          <a:srgbClr val="FF0000"/>
                        </a:solidFill>
                        <a:effectLst/>
                        <a:latin typeface="+mn-lt"/>
                      </a:endParaRPr>
                    </a:p>
                  </a:txBody>
                  <a:tcPr horzOverflow="overflow">
                    <a:solidFill>
                      <a:srgbClr val="FFFF99"/>
                    </a:solidFill>
                  </a:tcPr>
                </a:tc>
                <a:extLst>
                  <a:ext uri="{0D108BD9-81ED-4DB2-BD59-A6C34878D82A}">
                    <a16:rowId xmlns:a16="http://schemas.microsoft.com/office/drawing/2014/main" val="10002"/>
                  </a:ext>
                </a:extLst>
              </a:tr>
              <a:tr h="10093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LOW BIRTH WEIGHT (WHO 2005)</a:t>
                      </a:r>
                      <a:endParaRPr kumimoji="0" lang="en-US" sz="2400" b="1" i="0" u="none" strike="noStrike" cap="none" normalizeH="0" baseline="0" dirty="0" smtClean="0">
                        <a:ln>
                          <a:noFill/>
                        </a:ln>
                        <a:solidFill>
                          <a:srgbClr val="FFFF00"/>
                        </a:solidFill>
                        <a:effectLst/>
                        <a:latin typeface="Arial" charset="0"/>
                      </a:endParaRPr>
                    </a:p>
                  </a:txBody>
                  <a:tcPr horzOverflow="overflow">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&lt;2500g</a:t>
                      </a:r>
                      <a:endParaRPr kumimoji="0" lang="en-US" sz="2400" b="1" i="0" u="none" strike="noStrike" cap="none" normalizeH="0" baseline="0" dirty="0" smtClean="0">
                        <a:ln>
                          <a:noFill/>
                        </a:ln>
                        <a:solidFill>
                          <a:srgbClr val="FF0000"/>
                        </a:solidFill>
                        <a:effectLst/>
                        <a:latin typeface="+mn-lt"/>
                      </a:endParaRPr>
                    </a:p>
                  </a:txBody>
                  <a:tcPr horzOverflow="overflow">
                    <a:solidFill>
                      <a:srgbClr val="FFFF99"/>
                    </a:solidFill>
                  </a:tcPr>
                </a:tc>
                <a:extLst>
                  <a:ext uri="{0D108BD9-81ED-4DB2-BD59-A6C34878D82A}">
                    <a16:rowId xmlns:a16="http://schemas.microsoft.com/office/drawing/2014/main" val="10003"/>
                  </a:ext>
                </a:extLst>
              </a:tr>
              <a:tr h="10093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VERY LOW BIRTH WEIGHT (WHO 2005)</a:t>
                      </a:r>
                      <a:endParaRPr kumimoji="0" lang="en-US" sz="2400" b="1" i="0" u="none" strike="noStrike" cap="none" normalizeH="0" baseline="0" dirty="0" smtClean="0">
                        <a:ln>
                          <a:noFill/>
                        </a:ln>
                        <a:solidFill>
                          <a:srgbClr val="FFFF00"/>
                        </a:solidFill>
                        <a:effectLst/>
                        <a:latin typeface="Arial" charset="0"/>
                      </a:endParaRPr>
                    </a:p>
                  </a:txBody>
                  <a:tcPr horzOverflow="overflow">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&lt;1500g</a:t>
                      </a:r>
                      <a:endParaRPr kumimoji="0" lang="en-US" sz="2400" b="1" i="0" u="none" strike="noStrike" cap="none" normalizeH="0" baseline="0" dirty="0" smtClean="0">
                        <a:ln>
                          <a:noFill/>
                        </a:ln>
                        <a:solidFill>
                          <a:srgbClr val="FF0000"/>
                        </a:solidFill>
                        <a:effectLst/>
                        <a:latin typeface="+mn-lt"/>
                      </a:endParaRPr>
                    </a:p>
                  </a:txBody>
                  <a:tcPr horzOverflow="overflow">
                    <a:solidFill>
                      <a:srgbClr val="FFFF99"/>
                    </a:solidFill>
                  </a:tcPr>
                </a:tc>
                <a:extLst>
                  <a:ext uri="{0D108BD9-81ED-4DB2-BD59-A6C34878D82A}">
                    <a16:rowId xmlns:a16="http://schemas.microsoft.com/office/drawing/2014/main" val="10004"/>
                  </a:ext>
                </a:extLst>
              </a:tr>
            </a:tbl>
          </a:graphicData>
        </a:graphic>
      </p:graphicFrame>
      <p:sp>
        <p:nvSpPr>
          <p:cNvPr id="96278" name="Line 71"/>
          <p:cNvSpPr>
            <a:spLocks noChangeShapeType="1"/>
          </p:cNvSpPr>
          <p:nvPr/>
        </p:nvSpPr>
        <p:spPr bwMode="auto">
          <a:xfrm>
            <a:off x="0" y="1357313"/>
            <a:ext cx="9144000" cy="46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ontents </a:t>
            </a:r>
            <a:endParaRPr lang="en-US" dirty="0"/>
          </a:p>
        </p:txBody>
      </p:sp>
      <p:sp>
        <p:nvSpPr>
          <p:cNvPr id="3" name="Content Placeholder 2"/>
          <p:cNvSpPr>
            <a:spLocks noGrp="1"/>
          </p:cNvSpPr>
          <p:nvPr>
            <p:ph idx="1"/>
          </p:nvPr>
        </p:nvSpPr>
        <p:spPr/>
        <p:txBody>
          <a:bodyPr/>
          <a:lstStyle/>
          <a:p>
            <a:r>
              <a:rPr lang="en-US" sz="2400" dirty="0" smtClean="0"/>
              <a:t>DIABETES MELLITUS AND PERIODONTAL DISEASE</a:t>
            </a:r>
          </a:p>
          <a:p>
            <a:r>
              <a:rPr lang="en-US" sz="2400" dirty="0" smtClean="0"/>
              <a:t>PERIODONTAL DISEASE AND ADVERSE PREGNANCY OUTCOME</a:t>
            </a:r>
          </a:p>
          <a:p>
            <a:r>
              <a:rPr lang="en-US" sz="2400" dirty="0" smtClean="0"/>
              <a:t>PERIODONTITIS AND COPD</a:t>
            </a:r>
          </a:p>
          <a:p>
            <a:r>
              <a:rPr lang="en-US" sz="2400" dirty="0" smtClean="0"/>
              <a:t>PERIODONTITIS AND RHEUMATOID ARTHRITIS</a:t>
            </a:r>
          </a:p>
          <a:p>
            <a:r>
              <a:rPr lang="en-US" sz="2400" dirty="0" smtClean="0"/>
              <a:t>SUMMARY </a:t>
            </a:r>
          </a:p>
          <a:p>
            <a:r>
              <a:rPr lang="en-US" sz="2400" dirty="0" smtClean="0"/>
              <a:t>REFERENCES</a:t>
            </a:r>
          </a:p>
          <a:p>
            <a:endParaRPr lang="en-US" dirty="0"/>
          </a:p>
        </p:txBody>
      </p:sp>
    </p:spTree>
    <p:extLst>
      <p:ext uri="{BB962C8B-B14F-4D97-AF65-F5344CB8AC3E}">
        <p14:creationId xmlns:p14="http://schemas.microsoft.com/office/powerpoint/2010/main" val="1361492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0"/>
            <a:ext cx="8229600" cy="928688"/>
          </a:xfrm>
        </p:spPr>
        <p:txBody>
          <a:bodyPr/>
          <a:lstStyle/>
          <a:p>
            <a:pPr eaLnBrk="1" hangingPunct="1"/>
            <a:r>
              <a:rPr lang="en-US" altLang="en-US" sz="3200" b="1" smtClean="0">
                <a:solidFill>
                  <a:srgbClr val="3333FF"/>
                </a:solidFill>
              </a:rPr>
              <a:t>PHYSIOLOGY OF NORMAL LABOUR</a:t>
            </a:r>
          </a:p>
        </p:txBody>
      </p:sp>
      <p:sp>
        <p:nvSpPr>
          <p:cNvPr id="97283" name="Rectangle 3"/>
          <p:cNvSpPr>
            <a:spLocks noGrp="1" noChangeArrowheads="1"/>
          </p:cNvSpPr>
          <p:nvPr>
            <p:ph type="body" idx="1"/>
          </p:nvPr>
        </p:nvSpPr>
        <p:spPr>
          <a:xfrm>
            <a:off x="263525" y="1295400"/>
            <a:ext cx="7386638" cy="5257800"/>
          </a:xfrm>
        </p:spPr>
        <p:txBody>
          <a:bodyPr/>
          <a:lstStyle/>
          <a:p>
            <a:pPr eaLnBrk="1" hangingPunct="1"/>
            <a:endParaRPr lang="en-US" altLang="en-US" smtClean="0"/>
          </a:p>
        </p:txBody>
      </p:sp>
      <p:pic>
        <p:nvPicPr>
          <p:cNvPr id="97284" name="Picture 4" descr="PREG"/>
          <p:cNvPicPr>
            <a:picLocks noChangeAspect="1" noChangeArrowheads="1"/>
          </p:cNvPicPr>
          <p:nvPr/>
        </p:nvPicPr>
        <p:blipFill>
          <a:blip r:embed="rId2">
            <a:extLst>
              <a:ext uri="{28A0092B-C50C-407E-A947-70E740481C1C}">
                <a14:useLocalDpi xmlns:a14="http://schemas.microsoft.com/office/drawing/2010/main" val="0"/>
              </a:ext>
            </a:extLst>
          </a:blip>
          <a:srcRect t="3938"/>
          <a:stretch>
            <a:fillRect/>
          </a:stretch>
        </p:blipFill>
        <p:spPr bwMode="auto">
          <a:xfrm>
            <a:off x="0" y="857250"/>
            <a:ext cx="9144000" cy="60007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296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274638"/>
            <a:ext cx="8229600" cy="725487"/>
          </a:xfrm>
        </p:spPr>
        <p:txBody>
          <a:bodyPr/>
          <a:lstStyle/>
          <a:p>
            <a:r>
              <a:rPr lang="en-US" altLang="en-US" b="1" smtClean="0">
                <a:solidFill>
                  <a:srgbClr val="2B03BD"/>
                </a:solidFill>
              </a:rPr>
              <a:t>ABNORMAL LABOUR</a:t>
            </a:r>
            <a:endParaRPr lang="en-IN" altLang="en-US" b="1" smtClean="0">
              <a:solidFill>
                <a:srgbClr val="2B03BD"/>
              </a:solidFill>
            </a:endParaRPr>
          </a:p>
        </p:txBody>
      </p:sp>
      <p:pic>
        <p:nvPicPr>
          <p:cNvPr id="98307" name="Picture 5" descr="PREG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618"/>
          <a:stretch>
            <a:fillRect/>
          </a:stretch>
        </p:blipFill>
        <p:spPr>
          <a:xfrm>
            <a:off x="0" y="1000125"/>
            <a:ext cx="9144000" cy="5857875"/>
          </a:xfrm>
          <a:noFill/>
        </p:spPr>
      </p:pic>
    </p:spTree>
  </p:cSld>
  <p:clrMapOvr>
    <a:masterClrMapping/>
  </p:clrMapOvr>
  <p:transition advTm="4822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0" y="0"/>
            <a:ext cx="9144000" cy="6858000"/>
          </a:xfrm>
          <a:solidFill>
            <a:srgbClr val="FFFFCC"/>
          </a:solidFill>
        </p:spPr>
        <p:txBody>
          <a:bodyPr/>
          <a:lstStyle/>
          <a:p>
            <a:pPr eaLnBrk="1" hangingPunct="1">
              <a:buFontTx/>
              <a:buNone/>
            </a:pPr>
            <a:endParaRPr lang="en-US" altLang="en-US" sz="1800" b="1" smtClean="0">
              <a:solidFill>
                <a:srgbClr val="FF0000"/>
              </a:solidFill>
            </a:endParaRPr>
          </a:p>
        </p:txBody>
      </p:sp>
      <p:sp>
        <p:nvSpPr>
          <p:cNvPr id="99331" name="Rectangle 5"/>
          <p:cNvSpPr>
            <a:spLocks noChangeArrowheads="1"/>
          </p:cNvSpPr>
          <p:nvPr/>
        </p:nvSpPr>
        <p:spPr bwMode="auto">
          <a:xfrm>
            <a:off x="1857375" y="214313"/>
            <a:ext cx="4495800" cy="990600"/>
          </a:xfrm>
          <a:prstGeom prst="rect">
            <a:avLst/>
          </a:prstGeom>
          <a:solidFill>
            <a:srgbClr val="E1D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t>Psychosocial factors</a:t>
            </a:r>
          </a:p>
          <a:p>
            <a:pPr algn="ctr" eaLnBrk="1" hangingPunct="1">
              <a:spcBef>
                <a:spcPct val="0"/>
              </a:spcBef>
              <a:buFontTx/>
              <a:buNone/>
            </a:pPr>
            <a:r>
              <a:rPr lang="en-US" altLang="en-US" sz="1600"/>
              <a:t>Socio-economical factors</a:t>
            </a:r>
          </a:p>
          <a:p>
            <a:pPr algn="ctr" eaLnBrk="1" hangingPunct="1">
              <a:spcBef>
                <a:spcPct val="0"/>
              </a:spcBef>
              <a:buFontTx/>
              <a:buNone/>
            </a:pPr>
            <a:r>
              <a:rPr lang="en-US" altLang="en-US" sz="1600"/>
              <a:t>Demographic factors</a:t>
            </a:r>
          </a:p>
          <a:p>
            <a:pPr algn="ctr" eaLnBrk="1" hangingPunct="1">
              <a:spcBef>
                <a:spcPct val="0"/>
              </a:spcBef>
              <a:buFontTx/>
              <a:buNone/>
            </a:pPr>
            <a:endParaRPr lang="en-US" altLang="en-US" sz="1600"/>
          </a:p>
        </p:txBody>
      </p:sp>
      <p:sp>
        <p:nvSpPr>
          <p:cNvPr id="99332" name="Line 6"/>
          <p:cNvSpPr>
            <a:spLocks noChangeShapeType="1"/>
          </p:cNvSpPr>
          <p:nvPr/>
        </p:nvSpPr>
        <p:spPr bwMode="auto">
          <a:xfrm>
            <a:off x="3929063" y="1285875"/>
            <a:ext cx="46037" cy="571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3" name="Rectangle 7"/>
          <p:cNvSpPr>
            <a:spLocks noChangeArrowheads="1"/>
          </p:cNvSpPr>
          <p:nvPr/>
        </p:nvSpPr>
        <p:spPr bwMode="auto">
          <a:xfrm>
            <a:off x="1981200" y="4114800"/>
            <a:ext cx="4267200" cy="914400"/>
          </a:xfrm>
          <a:prstGeom prst="rect">
            <a:avLst/>
          </a:prstGeom>
          <a:solidFill>
            <a:srgbClr val="EAB4E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solidFill>
                  <a:srgbClr val="F30903"/>
                </a:solidFill>
              </a:rPr>
              <a:t>Preterm labour</a:t>
            </a:r>
          </a:p>
          <a:p>
            <a:pPr algn="ctr" eaLnBrk="1" hangingPunct="1">
              <a:spcBef>
                <a:spcPct val="0"/>
              </a:spcBef>
              <a:buFontTx/>
              <a:buNone/>
            </a:pPr>
            <a:r>
              <a:rPr lang="en-US" altLang="en-US" sz="1800">
                <a:solidFill>
                  <a:srgbClr val="F30903"/>
                </a:solidFill>
              </a:rPr>
              <a:t>Premature rupture of membranes</a:t>
            </a:r>
          </a:p>
          <a:p>
            <a:pPr algn="ctr" eaLnBrk="1" hangingPunct="1">
              <a:spcBef>
                <a:spcPct val="0"/>
              </a:spcBef>
              <a:buFontTx/>
              <a:buNone/>
            </a:pPr>
            <a:r>
              <a:rPr lang="en-US" altLang="en-US" sz="1800">
                <a:solidFill>
                  <a:srgbClr val="F30903"/>
                </a:solidFill>
              </a:rPr>
              <a:t>Medical induced interruption</a:t>
            </a:r>
          </a:p>
        </p:txBody>
      </p:sp>
      <p:sp>
        <p:nvSpPr>
          <p:cNvPr id="99334" name="Rectangle 8"/>
          <p:cNvSpPr>
            <a:spLocks noChangeArrowheads="1"/>
          </p:cNvSpPr>
          <p:nvPr/>
        </p:nvSpPr>
        <p:spPr bwMode="auto">
          <a:xfrm>
            <a:off x="4929188" y="1214438"/>
            <a:ext cx="3071812" cy="1071562"/>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rgbClr val="F30903"/>
                </a:solidFill>
              </a:rPr>
              <a:t>Disorganization of placentation</a:t>
            </a:r>
          </a:p>
          <a:p>
            <a:pPr algn="ctr" eaLnBrk="1" hangingPunct="1">
              <a:spcBef>
                <a:spcPct val="0"/>
              </a:spcBef>
            </a:pPr>
            <a:r>
              <a:rPr lang="en-US" altLang="en-US" sz="1600"/>
              <a:t>Preeclampsia</a:t>
            </a:r>
          </a:p>
          <a:p>
            <a:pPr algn="ctr" eaLnBrk="1" hangingPunct="1">
              <a:spcBef>
                <a:spcPct val="0"/>
              </a:spcBef>
            </a:pPr>
            <a:r>
              <a:rPr lang="en-US" altLang="en-US" sz="1600"/>
              <a:t>Placenta praevia</a:t>
            </a:r>
          </a:p>
          <a:p>
            <a:pPr algn="ctr" eaLnBrk="1" hangingPunct="1">
              <a:spcBef>
                <a:spcPct val="0"/>
              </a:spcBef>
            </a:pPr>
            <a:r>
              <a:rPr lang="en-US" altLang="en-US" sz="1600"/>
              <a:t>Abruptio placentae</a:t>
            </a:r>
          </a:p>
        </p:txBody>
      </p:sp>
      <p:sp>
        <p:nvSpPr>
          <p:cNvPr id="99335" name="Line 9"/>
          <p:cNvSpPr>
            <a:spLocks noChangeShapeType="1"/>
          </p:cNvSpPr>
          <p:nvPr/>
        </p:nvSpPr>
        <p:spPr bwMode="auto">
          <a:xfrm>
            <a:off x="5811838" y="2286000"/>
            <a:ext cx="46037" cy="1814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1" name="Rectangle 10"/>
          <p:cNvSpPr>
            <a:spLocks noChangeArrowheads="1"/>
          </p:cNvSpPr>
          <p:nvPr/>
        </p:nvSpPr>
        <p:spPr bwMode="auto">
          <a:xfrm>
            <a:off x="357188" y="1214438"/>
            <a:ext cx="2362200" cy="1219200"/>
          </a:xfrm>
          <a:prstGeom prst="rect">
            <a:avLst/>
          </a:prstGeom>
          <a:solidFill>
            <a:schemeClr val="bg1">
              <a:lumMod val="75000"/>
            </a:schemeClr>
          </a:solidFill>
          <a:ln w="9525">
            <a:solidFill>
              <a:schemeClr val="tx1"/>
            </a:solidFill>
            <a:miter lim="800000"/>
            <a:headEnd/>
            <a:tailEnd/>
          </a:ln>
        </p:spPr>
        <p:txBody>
          <a:bodyPr wrap="none" anchor="ctr"/>
          <a:lstStyle/>
          <a:p>
            <a:pPr algn="ctr" eaLnBrk="1" hangingPunct="1">
              <a:defRPr/>
            </a:pPr>
            <a:r>
              <a:rPr lang="en-US" sz="1600" dirty="0">
                <a:solidFill>
                  <a:srgbClr val="F30903"/>
                </a:solidFill>
                <a:latin typeface="Arial" charset="0"/>
                <a:cs typeface="Arial" charset="0"/>
              </a:rPr>
              <a:t>Infections</a:t>
            </a:r>
          </a:p>
          <a:p>
            <a:pPr algn="ctr" eaLnBrk="1" hangingPunct="1">
              <a:buFontTx/>
              <a:buChar char="•"/>
              <a:defRPr/>
            </a:pPr>
            <a:r>
              <a:rPr lang="en-US" sz="1600" dirty="0">
                <a:latin typeface="Arial" charset="0"/>
                <a:cs typeface="Arial" charset="0"/>
              </a:rPr>
              <a:t>Urinary passage</a:t>
            </a:r>
          </a:p>
          <a:p>
            <a:pPr algn="ctr" eaLnBrk="1" hangingPunct="1">
              <a:buFontTx/>
              <a:buChar char="•"/>
              <a:defRPr/>
            </a:pPr>
            <a:r>
              <a:rPr lang="en-US" sz="1600" dirty="0">
                <a:latin typeface="Arial" charset="0"/>
                <a:cs typeface="Arial" charset="0"/>
              </a:rPr>
              <a:t>Systemic</a:t>
            </a:r>
          </a:p>
          <a:p>
            <a:pPr algn="ctr" eaLnBrk="1" hangingPunct="1">
              <a:buFontTx/>
              <a:buChar char="•"/>
              <a:defRPr/>
            </a:pPr>
            <a:r>
              <a:rPr lang="en-US" sz="1600" dirty="0">
                <a:latin typeface="Arial" charset="0"/>
                <a:cs typeface="Arial" charset="0"/>
              </a:rPr>
              <a:t>Ascending</a:t>
            </a:r>
          </a:p>
          <a:p>
            <a:pPr algn="ctr" eaLnBrk="1" hangingPunct="1">
              <a:defRPr/>
            </a:pPr>
            <a:r>
              <a:rPr lang="en-US" sz="1600" dirty="0" err="1">
                <a:latin typeface="Arial" charset="0"/>
                <a:cs typeface="Arial" charset="0"/>
              </a:rPr>
              <a:t>Chrionammionitis</a:t>
            </a:r>
            <a:endParaRPr lang="en-US" sz="1600" dirty="0">
              <a:latin typeface="Arial" charset="0"/>
              <a:cs typeface="Arial" charset="0"/>
            </a:endParaRPr>
          </a:p>
        </p:txBody>
      </p:sp>
      <p:sp>
        <p:nvSpPr>
          <p:cNvPr id="99337" name="Line 11"/>
          <p:cNvSpPr>
            <a:spLocks noChangeShapeType="1"/>
          </p:cNvSpPr>
          <p:nvPr/>
        </p:nvSpPr>
        <p:spPr bwMode="auto">
          <a:xfrm>
            <a:off x="2214563" y="2500313"/>
            <a:ext cx="46037" cy="1643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8" name="Rectangle 12"/>
          <p:cNvSpPr>
            <a:spLocks noChangeArrowheads="1"/>
          </p:cNvSpPr>
          <p:nvPr/>
        </p:nvSpPr>
        <p:spPr bwMode="auto">
          <a:xfrm>
            <a:off x="0" y="5286375"/>
            <a:ext cx="3214688" cy="1295400"/>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solidFill>
                  <a:srgbClr val="F30903"/>
                </a:solidFill>
              </a:rPr>
              <a:t>Fetal pathology</a:t>
            </a:r>
          </a:p>
          <a:p>
            <a:pPr algn="ctr" eaLnBrk="1" hangingPunct="1">
              <a:spcBef>
                <a:spcPct val="0"/>
              </a:spcBef>
            </a:pPr>
            <a:r>
              <a:rPr lang="en-US" altLang="en-US" sz="1800"/>
              <a:t>Deformities</a:t>
            </a:r>
          </a:p>
          <a:p>
            <a:pPr algn="ctr" eaLnBrk="1" hangingPunct="1">
              <a:spcBef>
                <a:spcPct val="0"/>
              </a:spcBef>
            </a:pPr>
            <a:r>
              <a:rPr lang="en-US" altLang="en-US" sz="1800"/>
              <a:t>Chromosomal abnormalities</a:t>
            </a:r>
          </a:p>
          <a:p>
            <a:pPr algn="ctr" eaLnBrk="1" hangingPunct="1">
              <a:spcBef>
                <a:spcPct val="0"/>
              </a:spcBef>
            </a:pPr>
            <a:r>
              <a:rPr lang="en-US" altLang="en-US" sz="1800"/>
              <a:t>Allo-immunopathies</a:t>
            </a:r>
          </a:p>
        </p:txBody>
      </p:sp>
      <p:sp>
        <p:nvSpPr>
          <p:cNvPr id="99339" name="Rectangle 13"/>
          <p:cNvSpPr>
            <a:spLocks noChangeArrowheads="1"/>
          </p:cNvSpPr>
          <p:nvPr/>
        </p:nvSpPr>
        <p:spPr bwMode="auto">
          <a:xfrm>
            <a:off x="4929188" y="5286375"/>
            <a:ext cx="3000375" cy="1038225"/>
          </a:xfrm>
          <a:prstGeom prst="rect">
            <a:avLst/>
          </a:prstGeom>
          <a:solidFill>
            <a:srgbClr val="00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rgbClr val="F30903"/>
                </a:solidFill>
              </a:rPr>
              <a:t>Uterus pathology</a:t>
            </a:r>
          </a:p>
          <a:p>
            <a:pPr algn="ctr" eaLnBrk="1" hangingPunct="1">
              <a:spcBef>
                <a:spcPct val="0"/>
              </a:spcBef>
            </a:pPr>
            <a:r>
              <a:rPr lang="en-US" altLang="en-US" sz="1600"/>
              <a:t>Deformities</a:t>
            </a:r>
          </a:p>
          <a:p>
            <a:pPr algn="ctr" eaLnBrk="1" hangingPunct="1">
              <a:spcBef>
                <a:spcPct val="0"/>
              </a:spcBef>
            </a:pPr>
            <a:r>
              <a:rPr lang="en-US" altLang="en-US" sz="1600"/>
              <a:t>Myoma</a:t>
            </a:r>
          </a:p>
          <a:p>
            <a:pPr algn="ctr" eaLnBrk="1" hangingPunct="1">
              <a:spcBef>
                <a:spcPct val="0"/>
              </a:spcBef>
            </a:pPr>
            <a:r>
              <a:rPr lang="en-US" altLang="en-US" sz="1600"/>
              <a:t>Cervix insufficiency</a:t>
            </a:r>
          </a:p>
        </p:txBody>
      </p:sp>
      <p:sp>
        <p:nvSpPr>
          <p:cNvPr id="99340" name="Rectangle 14"/>
          <p:cNvSpPr>
            <a:spLocks noChangeArrowheads="1"/>
          </p:cNvSpPr>
          <p:nvPr/>
        </p:nvSpPr>
        <p:spPr bwMode="auto">
          <a:xfrm>
            <a:off x="3500438" y="5572125"/>
            <a:ext cx="1219200" cy="838200"/>
          </a:xfrm>
          <a:prstGeom prst="rect">
            <a:avLst/>
          </a:prstGeom>
          <a:solidFill>
            <a:srgbClr val="CC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rgbClr val="F30903"/>
                </a:solidFill>
              </a:rPr>
              <a:t>Multiple</a:t>
            </a:r>
          </a:p>
          <a:p>
            <a:pPr algn="ctr" eaLnBrk="1" hangingPunct="1">
              <a:spcBef>
                <a:spcPct val="0"/>
              </a:spcBef>
              <a:buFontTx/>
              <a:buNone/>
            </a:pPr>
            <a:r>
              <a:rPr lang="en-US" altLang="en-US" sz="1600">
                <a:solidFill>
                  <a:srgbClr val="F30903"/>
                </a:solidFill>
              </a:rPr>
              <a:t>pregnancies</a:t>
            </a:r>
          </a:p>
        </p:txBody>
      </p:sp>
      <p:sp>
        <p:nvSpPr>
          <p:cNvPr id="99341" name="Line 15"/>
          <p:cNvSpPr>
            <a:spLocks noChangeShapeType="1"/>
          </p:cNvSpPr>
          <p:nvPr/>
        </p:nvSpPr>
        <p:spPr bwMode="auto">
          <a:xfrm>
            <a:off x="4071938" y="5072063"/>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2" name="Line 16"/>
          <p:cNvSpPr>
            <a:spLocks noChangeShapeType="1"/>
          </p:cNvSpPr>
          <p:nvPr/>
        </p:nvSpPr>
        <p:spPr bwMode="auto">
          <a:xfrm flipH="1">
            <a:off x="3200400" y="50292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3" name="Line 17"/>
          <p:cNvSpPr>
            <a:spLocks noChangeShapeType="1"/>
          </p:cNvSpPr>
          <p:nvPr/>
        </p:nvSpPr>
        <p:spPr bwMode="auto">
          <a:xfrm>
            <a:off x="4572000" y="50292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9344" name="Picture 18" descr="image_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1857375"/>
            <a:ext cx="27432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5" name="TextBox 17"/>
          <p:cNvSpPr txBox="1">
            <a:spLocks noChangeArrowheads="1"/>
          </p:cNvSpPr>
          <p:nvPr/>
        </p:nvSpPr>
        <p:spPr bwMode="auto">
          <a:xfrm>
            <a:off x="8429625" y="285750"/>
            <a:ext cx="350838" cy="5908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0000"/>
                </a:solidFill>
              </a:rPr>
              <a:t>S</a:t>
            </a:r>
          </a:p>
          <a:p>
            <a:pPr algn="ctr" eaLnBrk="1" hangingPunct="1">
              <a:spcBef>
                <a:spcPct val="0"/>
              </a:spcBef>
              <a:buFontTx/>
              <a:buNone/>
            </a:pPr>
            <a:r>
              <a:rPr lang="en-US" altLang="en-US" sz="1800" b="1">
                <a:solidFill>
                  <a:srgbClr val="FF0000"/>
                </a:solidFill>
              </a:rPr>
              <a:t>c</a:t>
            </a:r>
          </a:p>
          <a:p>
            <a:pPr algn="ctr" eaLnBrk="1" hangingPunct="1">
              <a:spcBef>
                <a:spcPct val="0"/>
              </a:spcBef>
              <a:buFontTx/>
              <a:buNone/>
            </a:pPr>
            <a:r>
              <a:rPr lang="en-US" altLang="en-US" sz="1800" b="1">
                <a:solidFill>
                  <a:srgbClr val="FF0000"/>
                </a:solidFill>
              </a:rPr>
              <a:t>h</a:t>
            </a:r>
          </a:p>
          <a:p>
            <a:pPr algn="ctr" eaLnBrk="1" hangingPunct="1">
              <a:spcBef>
                <a:spcPct val="0"/>
              </a:spcBef>
              <a:buFontTx/>
              <a:buNone/>
            </a:pPr>
            <a:r>
              <a:rPr lang="en-US" altLang="en-US" sz="1800" b="1">
                <a:solidFill>
                  <a:srgbClr val="FF0000"/>
                </a:solidFill>
              </a:rPr>
              <a:t>n</a:t>
            </a:r>
          </a:p>
          <a:p>
            <a:pPr algn="ctr" eaLnBrk="1" hangingPunct="1">
              <a:spcBef>
                <a:spcPct val="0"/>
              </a:spcBef>
              <a:buFontTx/>
              <a:buNone/>
            </a:pPr>
            <a:r>
              <a:rPr lang="en-US" altLang="en-US" sz="1800" b="1">
                <a:solidFill>
                  <a:srgbClr val="FF0000"/>
                </a:solidFill>
              </a:rPr>
              <a:t>e</a:t>
            </a:r>
          </a:p>
          <a:p>
            <a:pPr algn="ctr" eaLnBrk="1" hangingPunct="1">
              <a:spcBef>
                <a:spcPct val="0"/>
              </a:spcBef>
              <a:buFontTx/>
              <a:buNone/>
            </a:pPr>
            <a:r>
              <a:rPr lang="en-US" altLang="en-US" sz="1800" b="1">
                <a:solidFill>
                  <a:srgbClr val="FF0000"/>
                </a:solidFill>
              </a:rPr>
              <a:t>i</a:t>
            </a:r>
          </a:p>
          <a:p>
            <a:pPr algn="ctr" eaLnBrk="1" hangingPunct="1">
              <a:spcBef>
                <a:spcPct val="0"/>
              </a:spcBef>
              <a:buFontTx/>
              <a:buNone/>
            </a:pPr>
            <a:r>
              <a:rPr lang="en-US" altLang="en-US" sz="1800" b="1">
                <a:solidFill>
                  <a:srgbClr val="FF0000"/>
                </a:solidFill>
              </a:rPr>
              <a:t>d</a:t>
            </a:r>
          </a:p>
          <a:p>
            <a:pPr algn="ctr" eaLnBrk="1" hangingPunct="1">
              <a:spcBef>
                <a:spcPct val="0"/>
              </a:spcBef>
              <a:buFontTx/>
              <a:buNone/>
            </a:pPr>
            <a:r>
              <a:rPr lang="en-US" altLang="en-US" sz="1800" b="1">
                <a:solidFill>
                  <a:srgbClr val="FF0000"/>
                </a:solidFill>
              </a:rPr>
              <a:t>e</a:t>
            </a:r>
          </a:p>
          <a:p>
            <a:pPr algn="ctr" eaLnBrk="1" hangingPunct="1">
              <a:spcBef>
                <a:spcPct val="0"/>
              </a:spcBef>
              <a:buFontTx/>
              <a:buNone/>
            </a:pPr>
            <a:r>
              <a:rPr lang="en-US" altLang="en-US" sz="1800" b="1">
                <a:solidFill>
                  <a:srgbClr val="FF0000"/>
                </a:solidFill>
              </a:rPr>
              <a:t>r</a:t>
            </a:r>
          </a:p>
          <a:p>
            <a:pPr algn="ctr" eaLnBrk="1" hangingPunct="1">
              <a:spcBef>
                <a:spcPct val="0"/>
              </a:spcBef>
              <a:buFontTx/>
              <a:buNone/>
            </a:pPr>
            <a:endParaRPr lang="en-US" altLang="en-US" sz="1800" b="1">
              <a:solidFill>
                <a:srgbClr val="FF0000"/>
              </a:solidFill>
            </a:endParaRPr>
          </a:p>
          <a:p>
            <a:pPr algn="ctr" eaLnBrk="1" hangingPunct="1">
              <a:spcBef>
                <a:spcPct val="0"/>
              </a:spcBef>
              <a:buFontTx/>
              <a:buNone/>
            </a:pPr>
            <a:r>
              <a:rPr lang="en-US" altLang="en-US" sz="1800" b="1">
                <a:solidFill>
                  <a:srgbClr val="FF0000"/>
                </a:solidFill>
              </a:rPr>
              <a:t>e</a:t>
            </a:r>
          </a:p>
          <a:p>
            <a:pPr algn="ctr" eaLnBrk="1" hangingPunct="1">
              <a:spcBef>
                <a:spcPct val="0"/>
              </a:spcBef>
              <a:buFontTx/>
              <a:buNone/>
            </a:pPr>
            <a:r>
              <a:rPr lang="en-US" altLang="en-US" sz="1800" b="1">
                <a:solidFill>
                  <a:srgbClr val="FF0000"/>
                </a:solidFill>
              </a:rPr>
              <a:t>t</a:t>
            </a:r>
          </a:p>
          <a:p>
            <a:pPr algn="ctr" eaLnBrk="1" hangingPunct="1">
              <a:spcBef>
                <a:spcPct val="0"/>
              </a:spcBef>
              <a:buFontTx/>
              <a:buNone/>
            </a:pPr>
            <a:endParaRPr lang="en-US" altLang="en-US" sz="1800" b="1">
              <a:solidFill>
                <a:srgbClr val="FF0000"/>
              </a:solidFill>
            </a:endParaRPr>
          </a:p>
          <a:p>
            <a:pPr algn="ctr" eaLnBrk="1" hangingPunct="1">
              <a:spcBef>
                <a:spcPct val="0"/>
              </a:spcBef>
              <a:buFontTx/>
              <a:buNone/>
            </a:pPr>
            <a:r>
              <a:rPr lang="en-US" altLang="en-US" sz="1800" b="1">
                <a:solidFill>
                  <a:srgbClr val="FF0000"/>
                </a:solidFill>
              </a:rPr>
              <a:t>al</a:t>
            </a:r>
          </a:p>
          <a:p>
            <a:pPr algn="ctr" eaLnBrk="1" hangingPunct="1">
              <a:spcBef>
                <a:spcPct val="0"/>
              </a:spcBef>
              <a:buFontTx/>
              <a:buNone/>
            </a:pPr>
            <a:endParaRPr lang="en-US" altLang="en-US" sz="1800" b="1">
              <a:solidFill>
                <a:srgbClr val="FF0000"/>
              </a:solidFill>
            </a:endParaRPr>
          </a:p>
          <a:p>
            <a:pPr algn="ctr" eaLnBrk="1" hangingPunct="1">
              <a:spcBef>
                <a:spcPct val="0"/>
              </a:spcBef>
              <a:buFontTx/>
              <a:buNone/>
            </a:pPr>
            <a:r>
              <a:rPr lang="en-US" altLang="en-US" sz="1800" b="1">
                <a:solidFill>
                  <a:srgbClr val="FF0000"/>
                </a:solidFill>
              </a:rPr>
              <a:t>2</a:t>
            </a:r>
          </a:p>
          <a:p>
            <a:pPr algn="ctr" eaLnBrk="1" hangingPunct="1">
              <a:spcBef>
                <a:spcPct val="0"/>
              </a:spcBef>
              <a:buFontTx/>
              <a:buNone/>
            </a:pPr>
            <a:r>
              <a:rPr lang="en-US" altLang="en-US" sz="1800" b="1">
                <a:solidFill>
                  <a:srgbClr val="FF0000"/>
                </a:solidFill>
              </a:rPr>
              <a:t>0</a:t>
            </a:r>
          </a:p>
          <a:p>
            <a:pPr algn="ctr" eaLnBrk="1" hangingPunct="1">
              <a:spcBef>
                <a:spcPct val="0"/>
              </a:spcBef>
              <a:buFontTx/>
              <a:buNone/>
            </a:pPr>
            <a:r>
              <a:rPr lang="en-US" altLang="en-US" sz="1800" b="1">
                <a:solidFill>
                  <a:srgbClr val="FF0000"/>
                </a:solidFill>
              </a:rPr>
              <a:t>0</a:t>
            </a:r>
          </a:p>
          <a:p>
            <a:pPr algn="ctr" eaLnBrk="1" hangingPunct="1">
              <a:spcBef>
                <a:spcPct val="0"/>
              </a:spcBef>
              <a:buFontTx/>
              <a:buNone/>
            </a:pPr>
            <a:r>
              <a:rPr lang="en-US" altLang="en-US" sz="1800" b="1">
                <a:solidFill>
                  <a:srgbClr val="FF0000"/>
                </a:solidFill>
              </a:rPr>
              <a:t>6</a:t>
            </a:r>
          </a:p>
          <a:p>
            <a:pPr algn="ctr" eaLnBrk="1" hangingPunct="1">
              <a:spcBef>
                <a:spcPct val="0"/>
              </a:spcBef>
              <a:buFontTx/>
              <a:buNone/>
            </a:pPr>
            <a:endParaRPr lang="en-US" altLang="en-US" sz="1800" b="1">
              <a:solidFill>
                <a:srgbClr val="FF0000"/>
              </a:solidFill>
            </a:endParaRPr>
          </a:p>
        </p:txBody>
      </p:sp>
    </p:spTree>
  </p:cSld>
  <p:clrMapOvr>
    <a:masterClrMapping/>
  </p:clrMapOvr>
  <p:transition advTm="3344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2400" y="0"/>
            <a:ext cx="8634413" cy="1524000"/>
          </a:xfrm>
        </p:spPr>
        <p:txBody>
          <a:bodyPr/>
          <a:lstStyle/>
          <a:p>
            <a:pPr eaLnBrk="1" hangingPunct="1"/>
            <a:r>
              <a:rPr lang="en-US" altLang="en-US" sz="2400" b="1" smtClean="0">
                <a:solidFill>
                  <a:srgbClr val="0070C0"/>
                </a:solidFill>
              </a:rPr>
              <a:t>Proposed hypothetical model of the association between periodontal disease and adverse pregnancy outcomes</a:t>
            </a:r>
            <a:r>
              <a:rPr lang="en-US" altLang="en-US" sz="2800" b="1" smtClean="0">
                <a:solidFill>
                  <a:srgbClr val="0070C0"/>
                </a:solidFill>
              </a:rPr>
              <a:t> </a:t>
            </a:r>
            <a:r>
              <a:rPr lang="en-US" altLang="en-US" sz="2400" b="1" smtClean="0">
                <a:solidFill>
                  <a:srgbClr val="FF0000"/>
                </a:solidFill>
              </a:rPr>
              <a:t>(Ann Acad Med Singapore </a:t>
            </a:r>
            <a:r>
              <a:rPr lang="en-US" altLang="en-US" sz="2400" b="1" smtClean="0">
                <a:solidFill>
                  <a:srgbClr val="FF0000"/>
                </a:solidFill>
                <a:latin typeface="Harlow Solid Italic" panose="04030604020F02020D02" pitchFamily="82" charset="0"/>
              </a:rPr>
              <a:t>2005)</a:t>
            </a:r>
            <a:r>
              <a:rPr lang="en-US" altLang="en-US" sz="2400" smtClean="0">
                <a:solidFill>
                  <a:srgbClr val="CCFFCC"/>
                </a:solidFill>
                <a:latin typeface="Harlow Solid Italic" panose="04030604020F02020D02" pitchFamily="82" charset="0"/>
              </a:rPr>
              <a:t/>
            </a:r>
            <a:br>
              <a:rPr lang="en-US" altLang="en-US" sz="2400" smtClean="0">
                <a:solidFill>
                  <a:srgbClr val="CCFFCC"/>
                </a:solidFill>
                <a:latin typeface="Harlow Solid Italic" panose="04030604020F02020D02" pitchFamily="82" charset="0"/>
              </a:rPr>
            </a:br>
            <a:endParaRPr lang="en-US" altLang="en-US" sz="2400" smtClean="0">
              <a:solidFill>
                <a:srgbClr val="CCFFCC"/>
              </a:solidFill>
              <a:latin typeface="Harlow Solid Italic" panose="04030604020F02020D02" pitchFamily="82" charset="0"/>
            </a:endParaRPr>
          </a:p>
        </p:txBody>
      </p:sp>
      <p:sp>
        <p:nvSpPr>
          <p:cNvPr id="101379" name="Rectangle 3"/>
          <p:cNvSpPr>
            <a:spLocks noGrp="1" noChangeArrowheads="1"/>
          </p:cNvSpPr>
          <p:nvPr>
            <p:ph type="body" idx="1"/>
          </p:nvPr>
        </p:nvSpPr>
        <p:spPr>
          <a:xfrm>
            <a:off x="228600" y="785813"/>
            <a:ext cx="8701088" cy="6072187"/>
          </a:xfrm>
          <a:solidFill>
            <a:srgbClr val="FFCC66"/>
          </a:solidFill>
        </p:spPr>
        <p:txBody>
          <a:bodyPr/>
          <a:lstStyle/>
          <a:p>
            <a:pPr eaLnBrk="1" hangingPunct="1">
              <a:lnSpc>
                <a:spcPct val="90000"/>
              </a:lnSpc>
            </a:pPr>
            <a:endParaRPr lang="en-US" altLang="en-US" sz="2800" smtClean="0"/>
          </a:p>
          <a:p>
            <a:pPr eaLnBrk="1" hangingPunct="1">
              <a:lnSpc>
                <a:spcPct val="90000"/>
              </a:lnSpc>
              <a:buFontTx/>
              <a:buNone/>
            </a:pPr>
            <a:r>
              <a:rPr lang="en-US" altLang="en-US" sz="2400" smtClean="0"/>
              <a:t>                      Infection (bacterial vaginosis,</a:t>
            </a:r>
            <a:r>
              <a:rPr lang="en-US" altLang="en-US" sz="2400" smtClean="0">
                <a:solidFill>
                  <a:srgbClr val="FFFF00"/>
                </a:solidFill>
              </a:rPr>
              <a:t> </a:t>
            </a:r>
            <a:r>
              <a:rPr lang="en-US" altLang="en-US" sz="2400" smtClean="0"/>
              <a:t>Periodontitis)</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                         Endotoxin/microbiological products</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                            Inflammation</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                           Pro-inflammatory mediator activation</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                            IL-1,TNF-alpha,MMPs</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                               </a:t>
            </a:r>
            <a:r>
              <a:rPr lang="en-US" altLang="en-US" sz="2400" smtClean="0">
                <a:solidFill>
                  <a:srgbClr val="450345"/>
                </a:solidFill>
              </a:rPr>
              <a:t>Fetal toxicity</a:t>
            </a:r>
          </a:p>
          <a:p>
            <a:pPr eaLnBrk="1" hangingPunct="1">
              <a:lnSpc>
                <a:spcPct val="90000"/>
              </a:lnSpc>
              <a:buFontTx/>
              <a:buNone/>
            </a:pPr>
            <a:r>
              <a:rPr lang="en-US" altLang="en-US" sz="2400" smtClean="0">
                <a:solidFill>
                  <a:srgbClr val="450345"/>
                </a:solidFill>
              </a:rPr>
              <a:t>                            Pre-term low birth weight</a:t>
            </a:r>
          </a:p>
          <a:p>
            <a:pPr eaLnBrk="1" hangingPunct="1">
              <a:lnSpc>
                <a:spcPct val="90000"/>
              </a:lnSpc>
              <a:buFontTx/>
              <a:buNone/>
            </a:pPr>
            <a:r>
              <a:rPr lang="en-US" altLang="en-US" sz="2400" smtClean="0">
                <a:solidFill>
                  <a:srgbClr val="450345"/>
                </a:solidFill>
              </a:rPr>
              <a:t>                             Fetal growth restriction</a:t>
            </a:r>
            <a:endParaRPr lang="en-US" altLang="en-US" sz="2400" smtClean="0">
              <a:solidFill>
                <a:srgbClr val="CCFFCC"/>
              </a:solidFill>
            </a:endParaRPr>
          </a:p>
          <a:p>
            <a:pPr eaLnBrk="1" hangingPunct="1">
              <a:lnSpc>
                <a:spcPct val="90000"/>
              </a:lnSpc>
            </a:pPr>
            <a:endParaRPr lang="en-US" altLang="en-US" sz="1800" smtClean="0">
              <a:solidFill>
                <a:srgbClr val="CCFFCC"/>
              </a:solidFill>
              <a:latin typeface="Harlow Solid Italic" panose="04030604020F02020D02" pitchFamily="82" charset="0"/>
            </a:endParaRPr>
          </a:p>
          <a:p>
            <a:pPr eaLnBrk="1" hangingPunct="1">
              <a:lnSpc>
                <a:spcPct val="90000"/>
              </a:lnSpc>
            </a:pPr>
            <a:endParaRPr lang="en-US" altLang="en-US" sz="1800" smtClean="0">
              <a:solidFill>
                <a:srgbClr val="CCFFCC"/>
              </a:solidFill>
            </a:endParaRPr>
          </a:p>
          <a:p>
            <a:pPr eaLnBrk="1" hangingPunct="1">
              <a:lnSpc>
                <a:spcPct val="90000"/>
              </a:lnSpc>
            </a:pPr>
            <a:endParaRPr lang="en-US" altLang="en-US" sz="2800" smtClean="0"/>
          </a:p>
          <a:p>
            <a:pPr eaLnBrk="1" hangingPunct="1">
              <a:lnSpc>
                <a:spcPct val="90000"/>
              </a:lnSpc>
              <a:buFontTx/>
              <a:buNone/>
            </a:pPr>
            <a:endParaRPr lang="en-US" altLang="en-US" sz="2800" smtClean="0"/>
          </a:p>
        </p:txBody>
      </p:sp>
      <p:sp>
        <p:nvSpPr>
          <p:cNvPr id="101380" name="Line 4"/>
          <p:cNvSpPr>
            <a:spLocks noChangeShapeType="1"/>
          </p:cNvSpPr>
          <p:nvPr/>
        </p:nvSpPr>
        <p:spPr bwMode="auto">
          <a:xfrm>
            <a:off x="3714750" y="1643063"/>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1" name="Line 7"/>
          <p:cNvSpPr>
            <a:spLocks noChangeShapeType="1"/>
          </p:cNvSpPr>
          <p:nvPr/>
        </p:nvSpPr>
        <p:spPr bwMode="auto">
          <a:xfrm>
            <a:off x="3786188" y="24288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2" name="Line 8"/>
          <p:cNvSpPr>
            <a:spLocks noChangeShapeType="1"/>
          </p:cNvSpPr>
          <p:nvPr/>
        </p:nvSpPr>
        <p:spPr bwMode="auto">
          <a:xfrm flipH="1">
            <a:off x="3786188" y="32146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3" name="Line 9"/>
          <p:cNvSpPr>
            <a:spLocks noChangeShapeType="1"/>
          </p:cNvSpPr>
          <p:nvPr/>
        </p:nvSpPr>
        <p:spPr bwMode="auto">
          <a:xfrm>
            <a:off x="3786188" y="40005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4" name="Line 13"/>
          <p:cNvSpPr>
            <a:spLocks noChangeShapeType="1"/>
          </p:cNvSpPr>
          <p:nvPr/>
        </p:nvSpPr>
        <p:spPr bwMode="auto">
          <a:xfrm>
            <a:off x="3786188" y="485775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advTm="4106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sz="2800" b="1" smtClean="0">
                <a:solidFill>
                  <a:srgbClr val="0066FF"/>
                </a:solidFill>
              </a:rPr>
              <a:t>Systematic review on periodontal disease &amp; pre-eclampsia </a:t>
            </a:r>
            <a:r>
              <a:rPr lang="en-US" altLang="en-US" sz="2400" b="1" smtClean="0">
                <a:solidFill>
                  <a:srgbClr val="FF0000"/>
                </a:solidFill>
              </a:rPr>
              <a:t>(Alina Kunnen et al.,2010)</a:t>
            </a:r>
          </a:p>
        </p:txBody>
      </p:sp>
      <p:sp>
        <p:nvSpPr>
          <p:cNvPr id="103427" name="Rectangle 3"/>
          <p:cNvSpPr>
            <a:spLocks noGrp="1" noChangeArrowheads="1"/>
          </p:cNvSpPr>
          <p:nvPr>
            <p:ph type="body" idx="1"/>
          </p:nvPr>
        </p:nvSpPr>
        <p:spPr>
          <a:xfrm>
            <a:off x="263525" y="1752600"/>
            <a:ext cx="8594725" cy="4572000"/>
          </a:xfrm>
        </p:spPr>
        <p:txBody>
          <a:bodyPr/>
          <a:lstStyle/>
          <a:p>
            <a:pPr eaLnBrk="1" hangingPunct="1">
              <a:lnSpc>
                <a:spcPct val="90000"/>
              </a:lnSpc>
            </a:pPr>
            <a:r>
              <a:rPr lang="en-US" altLang="en-US" sz="2400" smtClean="0"/>
              <a:t>A generalized inflammatory response plays an important role in the pathogenesis of pre-eclampsia; periodontal disease might contribute to its pathogenesis.</a:t>
            </a:r>
          </a:p>
          <a:p>
            <a:pPr eaLnBrk="1" hangingPunct="1">
              <a:lnSpc>
                <a:spcPct val="90000"/>
              </a:lnSpc>
            </a:pPr>
            <a:endParaRPr lang="en-US" altLang="en-US" sz="2400" smtClean="0"/>
          </a:p>
          <a:p>
            <a:pPr eaLnBrk="1" hangingPunct="1">
              <a:lnSpc>
                <a:spcPct val="90000"/>
              </a:lnSpc>
            </a:pPr>
            <a:r>
              <a:rPr lang="en-US" altLang="en-US" sz="2400" smtClean="0"/>
              <a:t>Questionable role of periodontal disease</a:t>
            </a:r>
          </a:p>
          <a:p>
            <a:pPr eaLnBrk="1" hangingPunct="1">
              <a:lnSpc>
                <a:spcPct val="90000"/>
              </a:lnSpc>
              <a:buFontTx/>
              <a:buNone/>
            </a:pPr>
            <a:endParaRPr lang="en-US" altLang="en-US" sz="2400" smtClean="0"/>
          </a:p>
          <a:p>
            <a:pPr eaLnBrk="1" hangingPunct="1">
              <a:lnSpc>
                <a:spcPct val="90000"/>
              </a:lnSpc>
            </a:pPr>
            <a:r>
              <a:rPr lang="en-US" altLang="en-US" sz="2400" smtClean="0"/>
              <a:t>None of RCTs till date reported reductions in pre-eclamptic rate after periodontal therapy during pregnancy.</a:t>
            </a:r>
          </a:p>
          <a:p>
            <a:pPr eaLnBrk="1" hangingPunct="1">
              <a:lnSpc>
                <a:spcPct val="90000"/>
              </a:lnSpc>
              <a:buFontTx/>
              <a:buNone/>
            </a:pPr>
            <a:endParaRPr lang="en-US" altLang="en-US" sz="2400" smtClean="0"/>
          </a:p>
          <a:p>
            <a:pPr eaLnBrk="1" hangingPunct="1">
              <a:lnSpc>
                <a:spcPct val="90000"/>
              </a:lnSpc>
            </a:pPr>
            <a:r>
              <a:rPr lang="en-US" altLang="en-US" sz="2400" smtClean="0"/>
              <a:t>Larger RCTs – required to explore causuality and biologic mechanism.</a:t>
            </a:r>
          </a:p>
        </p:txBody>
      </p:sp>
    </p:spTree>
  </p:cSld>
  <p:clrMapOvr>
    <a:masterClrMapping/>
  </p:clrMapOvr>
  <p:transition advTm="4592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a:spLocks noGrp="1"/>
          </p:cNvSpPr>
          <p:nvPr>
            <p:ph type="ctrTitle"/>
          </p:nvPr>
        </p:nvSpPr>
        <p:spPr>
          <a:xfrm>
            <a:off x="685800" y="2130425"/>
            <a:ext cx="7772400" cy="2155825"/>
          </a:xfrm>
          <a:solidFill>
            <a:srgbClr val="FFFF00"/>
          </a:solidFill>
        </p:spPr>
        <p:txBody>
          <a:bodyPr/>
          <a:lstStyle/>
          <a:p>
            <a:r>
              <a:rPr lang="en-US" altLang="en-US" b="1" smtClean="0">
                <a:solidFill>
                  <a:schemeClr val="tx1"/>
                </a:solidFill>
              </a:rPr>
              <a:t>Effect of Periodontal therapy on Adverse Pregnancy outcome</a:t>
            </a:r>
            <a:endParaRPr lang="en-IN" altLang="en-US" b="1" smtClean="0">
              <a:solidFill>
                <a:schemeClr val="tx1"/>
              </a:solidFill>
            </a:endParaRPr>
          </a:p>
        </p:txBody>
      </p:sp>
    </p:spTree>
  </p:cSld>
  <p:clrMapOvr>
    <a:masterClrMapping/>
  </p:clrMapOvr>
  <p:transition advTm="585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457200" y="571500"/>
            <a:ext cx="8229600" cy="5554663"/>
          </a:xfrm>
        </p:spPr>
        <p:txBody>
          <a:bodyPr/>
          <a:lstStyle/>
          <a:p>
            <a:pPr>
              <a:buFontTx/>
              <a:buNone/>
            </a:pPr>
            <a:r>
              <a:rPr lang="en-IN" altLang="en-US" smtClean="0"/>
              <a:t>   “Although periodontal therapy has been shown to be safe and leads to improved periodontal conditions in pregnant women, case-related periodontal therapy, with or without systemic antibiotics does not reduce overall rates of pre-term birth and low birthweight.” </a:t>
            </a:r>
          </a:p>
          <a:p>
            <a:pPr>
              <a:buFontTx/>
              <a:buNone/>
            </a:pPr>
            <a:endParaRPr lang="en-IN" altLang="en-US" sz="1800" smtClean="0"/>
          </a:p>
          <a:p>
            <a:pPr>
              <a:buFontTx/>
              <a:buNone/>
            </a:pPr>
            <a:endParaRPr lang="en-IN" altLang="en-US" sz="1800" smtClean="0"/>
          </a:p>
          <a:p>
            <a:pPr>
              <a:buFontTx/>
              <a:buNone/>
            </a:pPr>
            <a:endParaRPr lang="en-IN" altLang="en-US" sz="1800" smtClean="0"/>
          </a:p>
          <a:p>
            <a:pPr>
              <a:buFontTx/>
              <a:buNone/>
            </a:pPr>
            <a:r>
              <a:rPr lang="en-IN" altLang="en-US" sz="1800" smtClean="0"/>
              <a:t>     </a:t>
            </a:r>
            <a:r>
              <a:rPr lang="en-IN" altLang="en-US" sz="1800" smtClean="0">
                <a:solidFill>
                  <a:srgbClr val="FF0000"/>
                </a:solidFill>
              </a:rPr>
              <a:t>Sanz M, Kornman K; Working group 3 of joint EFP/AAP workshop. Periodontitis and adverse pregnancy outcomes: consensus report of the Joint EFP/AAP Workshop on Periodontitis and Systemic Diseases.</a:t>
            </a:r>
            <a:r>
              <a:rPr lang="en-IN" altLang="en-US" sz="1800" u="sng" smtClean="0">
                <a:solidFill>
                  <a:srgbClr val="FF0000"/>
                </a:solidFill>
                <a:hlinkClick r:id="rId2" tooltip="Journal of clinical periodontology."/>
              </a:rPr>
              <a:t> J Clin Periodontol.</a:t>
            </a:r>
            <a:r>
              <a:rPr lang="en-IN" altLang="en-US" sz="1800" smtClean="0">
                <a:solidFill>
                  <a:srgbClr val="FF0000"/>
                </a:solidFill>
              </a:rPr>
              <a:t> 2013 Apr;40 Suppl 14:S164-9. </a:t>
            </a:r>
          </a:p>
          <a:p>
            <a:pPr>
              <a:buFontTx/>
              <a:buNone/>
            </a:pPr>
            <a:endParaRPr lang="en-IN" altLang="en-US" sz="1800" smtClean="0"/>
          </a:p>
          <a:p>
            <a:pPr>
              <a:buFontTx/>
              <a:buNone/>
            </a:pPr>
            <a:endParaRPr lang="en-US" altLang="en-US" smtClean="0"/>
          </a:p>
          <a:p>
            <a:pPr>
              <a:buFontTx/>
              <a:buNone/>
            </a:pPr>
            <a:endParaRPr lang="en-IN" altLang="en-US" smtClean="0"/>
          </a:p>
        </p:txBody>
      </p:sp>
    </p:spTree>
  </p:cSld>
  <p:clrMapOvr>
    <a:masterClrMapping/>
  </p:clrMapOvr>
  <p:transition advTm="1561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b="1" smtClean="0">
                <a:solidFill>
                  <a:srgbClr val="0066FF"/>
                </a:solidFill>
              </a:rPr>
              <a:t>Periodontitis and Respiratory diseases</a:t>
            </a:r>
            <a:endParaRPr lang="en-IN" altLang="en-US" b="1" smtClean="0">
              <a:solidFill>
                <a:srgbClr val="0066FF"/>
              </a:solidFill>
            </a:endParaRPr>
          </a:p>
        </p:txBody>
      </p:sp>
      <p:pic>
        <p:nvPicPr>
          <p:cNvPr id="109571" name="Picture 2" descr="C:\Users\Home\Desktop\copd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0250" y="1857375"/>
            <a:ext cx="5643563" cy="4643438"/>
          </a:xfrm>
          <a:noFill/>
        </p:spPr>
      </p:pic>
    </p:spTree>
  </p:cSld>
  <p:clrMapOvr>
    <a:masterClrMapping/>
  </p:clrMapOvr>
  <p:transition advTm="5803"/>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idx="1"/>
          </p:nvPr>
        </p:nvSpPr>
        <p:spPr>
          <a:xfrm>
            <a:off x="457200" y="0"/>
            <a:ext cx="8229600" cy="6858000"/>
          </a:xfrm>
        </p:spPr>
        <p:txBody>
          <a:bodyPr/>
          <a:lstStyle/>
          <a:p>
            <a:r>
              <a:rPr lang="en-US" altLang="en-US" sz="2800" b="1" smtClean="0">
                <a:solidFill>
                  <a:srgbClr val="FF0000"/>
                </a:solidFill>
              </a:rPr>
              <a:t>Pneumonia</a:t>
            </a:r>
            <a:r>
              <a:rPr lang="en-US" altLang="en-US" sz="2800" smtClean="0"/>
              <a:t> is the inflammation of lung tissues followed by the accumulation of blood cells, fibrin &amp; exudates in the alveoli</a:t>
            </a:r>
          </a:p>
          <a:p>
            <a:pPr>
              <a:buFontTx/>
              <a:buNone/>
            </a:pPr>
            <a:endParaRPr lang="en-IN" altLang="en-US" sz="2800" smtClean="0"/>
          </a:p>
        </p:txBody>
      </p:sp>
      <p:sp>
        <p:nvSpPr>
          <p:cNvPr id="5" name="Rectangle 4"/>
          <p:cNvSpPr/>
          <p:nvPr/>
        </p:nvSpPr>
        <p:spPr>
          <a:xfrm>
            <a:off x="642938" y="1571625"/>
            <a:ext cx="7643812" cy="5607050"/>
          </a:xfrm>
          <a:prstGeom prst="rect">
            <a:avLst/>
          </a:prstGeom>
        </p:spPr>
        <p:txBody>
          <a:bodyPr>
            <a:spAutoFit/>
          </a:bodyPr>
          <a:lstStyle/>
          <a:p>
            <a:pPr algn="just" eaLnBrk="1" hangingPunct="1">
              <a:lnSpc>
                <a:spcPct val="80000"/>
              </a:lnSpc>
              <a:buFont typeface="Arial" pitchFamily="34" charset="0"/>
              <a:buChar char="•"/>
              <a:defRPr/>
            </a:pPr>
            <a:r>
              <a:rPr lang="en-US" altLang="en-US" sz="2800" dirty="0">
                <a:solidFill>
                  <a:srgbClr val="FF0000"/>
                </a:solidFill>
                <a:latin typeface="+mn-lt"/>
                <a:cs typeface="Arial" charset="0"/>
              </a:rPr>
              <a:t> </a:t>
            </a:r>
            <a:r>
              <a:rPr lang="en-US" altLang="en-US" sz="2800" b="1" dirty="0">
                <a:solidFill>
                  <a:srgbClr val="FF0000"/>
                </a:solidFill>
                <a:latin typeface="+mn-lt"/>
                <a:cs typeface="Arial" charset="0"/>
              </a:rPr>
              <a:t>COPD</a:t>
            </a:r>
            <a:r>
              <a:rPr lang="en-US" altLang="en-US" sz="2800" dirty="0">
                <a:latin typeface="+mn-lt"/>
                <a:cs typeface="Arial" charset="0"/>
              </a:rPr>
              <a:t> is characterized by chronic obstruction to airflow with excess production of sputum resulting from chronic bronchitis (CB) and or emphysema.</a:t>
            </a:r>
          </a:p>
          <a:p>
            <a:pPr algn="just" eaLnBrk="1" hangingPunct="1">
              <a:lnSpc>
                <a:spcPct val="80000"/>
              </a:lnSpc>
              <a:defRPr/>
            </a:pPr>
            <a:r>
              <a:rPr lang="en-US" altLang="en-US" sz="2800" dirty="0">
                <a:latin typeface="+mn-lt"/>
                <a:cs typeface="Arial" charset="0"/>
              </a:rPr>
              <a:t> </a:t>
            </a:r>
          </a:p>
          <a:p>
            <a:pPr algn="just" eaLnBrk="1" hangingPunct="1">
              <a:lnSpc>
                <a:spcPct val="80000"/>
              </a:lnSpc>
              <a:buFont typeface="Arial" pitchFamily="34" charset="0"/>
              <a:buChar char="•"/>
              <a:defRPr/>
            </a:pPr>
            <a:r>
              <a:rPr lang="en-US" altLang="en-US" sz="2800" b="1" dirty="0">
                <a:solidFill>
                  <a:srgbClr val="FF0000"/>
                </a:solidFill>
                <a:latin typeface="+mn-lt"/>
                <a:cs typeface="Arial" charset="0"/>
              </a:rPr>
              <a:t>Chronic bronchitis</a:t>
            </a:r>
            <a:r>
              <a:rPr lang="en-US" altLang="en-US" sz="2800" dirty="0">
                <a:solidFill>
                  <a:srgbClr val="FF0000"/>
                </a:solidFill>
                <a:latin typeface="+mn-lt"/>
                <a:cs typeface="Arial" charset="0"/>
              </a:rPr>
              <a:t> </a:t>
            </a:r>
            <a:r>
              <a:rPr lang="en-US" altLang="en-US" sz="2800" dirty="0">
                <a:latin typeface="+mn-lt"/>
                <a:cs typeface="Arial" charset="0"/>
              </a:rPr>
              <a:t>is defined as a condition associated with excessive </a:t>
            </a:r>
            <a:r>
              <a:rPr lang="en-US" altLang="en-US" sz="2800" dirty="0" err="1">
                <a:latin typeface="+mn-lt"/>
                <a:cs typeface="Arial" charset="0"/>
              </a:rPr>
              <a:t>tracheo</a:t>
            </a:r>
            <a:r>
              <a:rPr lang="en-US" altLang="en-US" sz="2800" dirty="0">
                <a:latin typeface="+mn-lt"/>
                <a:cs typeface="Arial" charset="0"/>
              </a:rPr>
              <a:t>-bronchial mucus production to cause cough with expectoration for at least 3 months of the year, for more than 2 consecutive years.</a:t>
            </a:r>
          </a:p>
          <a:p>
            <a:pPr algn="just" eaLnBrk="1" hangingPunct="1">
              <a:lnSpc>
                <a:spcPct val="80000"/>
              </a:lnSpc>
              <a:buFont typeface="Arial" pitchFamily="34" charset="0"/>
              <a:buChar char="•"/>
              <a:defRPr/>
            </a:pPr>
            <a:endParaRPr lang="en-US" altLang="en-US" sz="2800" dirty="0">
              <a:latin typeface="+mn-lt"/>
              <a:cs typeface="Arial" charset="0"/>
            </a:endParaRPr>
          </a:p>
          <a:p>
            <a:pPr algn="just" eaLnBrk="1" hangingPunct="1">
              <a:lnSpc>
                <a:spcPct val="80000"/>
              </a:lnSpc>
              <a:buFont typeface="Arial" pitchFamily="34" charset="0"/>
              <a:buChar char="•"/>
              <a:defRPr/>
            </a:pPr>
            <a:r>
              <a:rPr lang="en-US" altLang="en-US" sz="2800" b="1" dirty="0">
                <a:solidFill>
                  <a:srgbClr val="FF0000"/>
                </a:solidFill>
                <a:latin typeface="+mn-lt"/>
                <a:cs typeface="Arial" charset="0"/>
              </a:rPr>
              <a:t>Emphysema</a:t>
            </a:r>
            <a:r>
              <a:rPr lang="en-US" altLang="en-US" sz="2800" dirty="0">
                <a:latin typeface="+mn-lt"/>
                <a:cs typeface="Arial" charset="0"/>
              </a:rPr>
              <a:t> is defined as the distention of the air spaces distal to the terminal bronchiole with destruction of the alveolar septa</a:t>
            </a:r>
          </a:p>
          <a:p>
            <a:pPr algn="just" eaLnBrk="1" hangingPunct="1">
              <a:lnSpc>
                <a:spcPct val="80000"/>
              </a:lnSpc>
              <a:defRPr/>
            </a:pPr>
            <a:endParaRPr lang="en-US" altLang="en-US" sz="2800" dirty="0">
              <a:latin typeface="+mn-lt"/>
              <a:cs typeface="Arial" charset="0"/>
            </a:endParaRPr>
          </a:p>
          <a:p>
            <a:pPr algn="just" eaLnBrk="1" hangingPunct="1">
              <a:lnSpc>
                <a:spcPct val="80000"/>
              </a:lnSpc>
              <a:defRPr/>
            </a:pPr>
            <a:endParaRPr lang="en-US" altLang="en-US" sz="2800" dirty="0">
              <a:latin typeface="+mn-lt"/>
              <a:cs typeface="Arial" charset="0"/>
            </a:endParaRPr>
          </a:p>
        </p:txBody>
      </p:sp>
    </p:spTree>
  </p:cSld>
  <p:clrMapOvr>
    <a:masterClrMapping/>
  </p:clrMapOvr>
  <p:transition advTm="11654"/>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04800" y="609600"/>
            <a:ext cx="8410575" cy="5867400"/>
          </a:xfrm>
        </p:spPr>
        <p:txBody>
          <a:bodyPr/>
          <a:lstStyle/>
          <a:p>
            <a:pPr eaLnBrk="1" hangingPunct="1">
              <a:buFontTx/>
              <a:buNone/>
            </a:pPr>
            <a:endParaRPr lang="en-US" altLang="en-US" sz="2800" smtClean="0"/>
          </a:p>
          <a:p>
            <a:pPr eaLnBrk="1" hangingPunct="1"/>
            <a:r>
              <a:rPr lang="en-US" altLang="en-US" sz="2800" b="1" smtClean="0">
                <a:solidFill>
                  <a:srgbClr val="FF0000"/>
                </a:solidFill>
              </a:rPr>
              <a:t>VAP </a:t>
            </a:r>
            <a:r>
              <a:rPr lang="en-US" altLang="en-US" sz="2800" smtClean="0"/>
              <a:t>– pneumonia developing in 48hrs or more after initiation of mechanical ventilation</a:t>
            </a:r>
          </a:p>
          <a:p>
            <a:pPr eaLnBrk="1" hangingPunct="1"/>
            <a:endParaRPr lang="en-US" altLang="en-US" sz="2800" smtClean="0"/>
          </a:p>
          <a:p>
            <a:pPr eaLnBrk="1" hangingPunct="1"/>
            <a:r>
              <a:rPr lang="en-US" altLang="en-US" sz="2800" b="1" smtClean="0">
                <a:solidFill>
                  <a:srgbClr val="FF0000"/>
                </a:solidFill>
              </a:rPr>
              <a:t>HAP </a:t>
            </a:r>
            <a:r>
              <a:rPr lang="en-US" altLang="en-US" sz="2800" smtClean="0"/>
              <a:t>– pneumonia with an onset 48hrs or more after admission to the hospital</a:t>
            </a:r>
          </a:p>
          <a:p>
            <a:pPr eaLnBrk="1" hangingPunct="1"/>
            <a:endParaRPr lang="en-US" altLang="en-US" sz="2800" smtClean="0"/>
          </a:p>
          <a:p>
            <a:pPr eaLnBrk="1" hangingPunct="1"/>
            <a:r>
              <a:rPr lang="en-US" altLang="en-US" sz="2800" b="1" smtClean="0">
                <a:solidFill>
                  <a:srgbClr val="FF0000"/>
                </a:solidFill>
              </a:rPr>
              <a:t>Scannapieco’s report (1992) </a:t>
            </a:r>
            <a:r>
              <a:rPr lang="en-US" altLang="en-US" sz="2800" smtClean="0"/>
              <a:t>– oral and/or periodontal infection may increase the risk for bacterial pneumonia or COPD</a:t>
            </a:r>
          </a:p>
          <a:p>
            <a:pPr eaLnBrk="1" hangingPunct="1"/>
            <a:endParaRPr lang="en-US" altLang="en-US" sz="2400" b="1" i="1" smtClean="0"/>
          </a:p>
          <a:p>
            <a:pPr eaLnBrk="1" hangingPunct="1"/>
            <a:endParaRPr lang="en-US" altLang="en-US" sz="2400" b="1" i="1" smtClean="0"/>
          </a:p>
          <a:p>
            <a:pPr eaLnBrk="1" hangingPunct="1"/>
            <a:endParaRPr lang="en-US" altLang="en-US" sz="2400" b="1" i="1" smtClean="0"/>
          </a:p>
          <a:p>
            <a:pPr eaLnBrk="1" hangingPunct="1"/>
            <a:endParaRPr lang="en-US" altLang="en-US" sz="2400" b="1" i="1" smtClean="0"/>
          </a:p>
          <a:p>
            <a:pPr eaLnBrk="1" hangingPunct="1"/>
            <a:endParaRPr lang="en-US" altLang="en-US" sz="2400" b="1" i="1" smtClean="0"/>
          </a:p>
        </p:txBody>
      </p:sp>
    </p:spTree>
  </p:cSld>
  <p:clrMapOvr>
    <a:masterClrMapping/>
  </p:clrMapOvr>
  <p:transition advTm="2433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study objectives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086434"/>
              </p:ext>
            </p:extLst>
          </p:nvPr>
        </p:nvGraphicFramePr>
        <p:xfrm>
          <a:off x="834881" y="1604819"/>
          <a:ext cx="7704138" cy="3205480"/>
        </p:xfrm>
        <a:graphic>
          <a:graphicData uri="http://schemas.openxmlformats.org/drawingml/2006/table">
            <a:tbl>
              <a:tblPr firstRow="1" bandRow="1">
                <a:tableStyleId>{5C22544A-7EE6-4342-B048-85BDC9FD1C3A}</a:tableStyleId>
              </a:tblPr>
              <a:tblGrid>
                <a:gridCol w="2568046">
                  <a:extLst>
                    <a:ext uri="{9D8B030D-6E8A-4147-A177-3AD203B41FA5}">
                      <a16:colId xmlns:a16="http://schemas.microsoft.com/office/drawing/2014/main" val="3404847008"/>
                    </a:ext>
                  </a:extLst>
                </a:gridCol>
                <a:gridCol w="2568046">
                  <a:extLst>
                    <a:ext uri="{9D8B030D-6E8A-4147-A177-3AD203B41FA5}">
                      <a16:colId xmlns:a16="http://schemas.microsoft.com/office/drawing/2014/main" val="268063774"/>
                    </a:ext>
                  </a:extLst>
                </a:gridCol>
                <a:gridCol w="2568046">
                  <a:extLst>
                    <a:ext uri="{9D8B030D-6E8A-4147-A177-3AD203B41FA5}">
                      <a16:colId xmlns:a16="http://schemas.microsoft.com/office/drawing/2014/main" val="4095516289"/>
                    </a:ext>
                  </a:extLst>
                </a:gridCol>
              </a:tblGrid>
              <a:tr h="370840">
                <a:tc>
                  <a:txBody>
                    <a:bodyPr/>
                    <a:lstStyle/>
                    <a:p>
                      <a:r>
                        <a:rPr lang="en-US" dirty="0" smtClean="0"/>
                        <a:t>Core areas</a:t>
                      </a:r>
                      <a:endParaRPr lang="en-US" dirty="0"/>
                    </a:p>
                  </a:txBody>
                  <a:tcPr/>
                </a:tc>
                <a:tc>
                  <a:txBody>
                    <a:bodyPr/>
                    <a:lstStyle/>
                    <a:p>
                      <a:r>
                        <a:rPr lang="en-US" dirty="0" smtClean="0"/>
                        <a:t>Domain </a:t>
                      </a:r>
                      <a:endParaRPr lang="en-US" dirty="0"/>
                    </a:p>
                  </a:txBody>
                  <a:tcPr/>
                </a:tc>
                <a:tc>
                  <a:txBody>
                    <a:bodyPr/>
                    <a:lstStyle/>
                    <a:p>
                      <a:r>
                        <a:rPr lang="en-US" dirty="0" smtClean="0"/>
                        <a:t>Category </a:t>
                      </a:r>
                      <a:endParaRPr lang="en-US" dirty="0"/>
                    </a:p>
                  </a:txBody>
                  <a:tcPr/>
                </a:tc>
                <a:extLst>
                  <a:ext uri="{0D108BD9-81ED-4DB2-BD59-A6C34878D82A}">
                    <a16:rowId xmlns:a16="http://schemas.microsoft.com/office/drawing/2014/main" val="781384804"/>
                  </a:ext>
                </a:extLst>
              </a:tr>
              <a:tr h="370840">
                <a:tc>
                  <a:txBody>
                    <a:bodyPr/>
                    <a:lstStyle/>
                    <a:p>
                      <a:r>
                        <a:rPr lang="en-US" sz="1800" dirty="0" smtClean="0"/>
                        <a:t>Diabetes mellitus and periodontal disease</a:t>
                      </a:r>
                      <a:endParaRPr lang="en-US" sz="1800" dirty="0" smtClean="0"/>
                    </a:p>
                  </a:txBody>
                  <a:tcPr/>
                </a:tc>
                <a:tc>
                  <a:txBody>
                    <a:bodyPr/>
                    <a:lstStyle/>
                    <a:p>
                      <a:r>
                        <a:rPr lang="en-US" dirty="0" smtClean="0"/>
                        <a:t>Affective</a:t>
                      </a:r>
                      <a:r>
                        <a:rPr lang="en-US" baseline="0" dirty="0" smtClean="0"/>
                        <a:t> </a:t>
                      </a:r>
                      <a:endParaRPr lang="en-US" dirty="0"/>
                    </a:p>
                  </a:txBody>
                  <a:tcPr/>
                </a:tc>
                <a:tc>
                  <a:txBody>
                    <a:bodyPr/>
                    <a:lstStyle/>
                    <a:p>
                      <a:r>
                        <a:rPr lang="en-US" dirty="0" smtClean="0"/>
                        <a:t>Desire to know</a:t>
                      </a:r>
                      <a:endParaRPr lang="en-US" dirty="0"/>
                    </a:p>
                  </a:txBody>
                  <a:tcPr/>
                </a:tc>
                <a:extLst>
                  <a:ext uri="{0D108BD9-81ED-4DB2-BD59-A6C34878D82A}">
                    <a16:rowId xmlns:a16="http://schemas.microsoft.com/office/drawing/2014/main" val="559193763"/>
                  </a:ext>
                </a:extLst>
              </a:tr>
              <a:tr h="370840">
                <a:tc>
                  <a:txBody>
                    <a:bodyPr/>
                    <a:lstStyle/>
                    <a:p>
                      <a:r>
                        <a:rPr lang="en-US" sz="1800" dirty="0" smtClean="0"/>
                        <a:t>Periodontal disease and adverse pregnancy outcome</a:t>
                      </a:r>
                      <a:endParaRPr lang="en-US" sz="1800" dirty="0" smtClean="0"/>
                    </a:p>
                  </a:txBody>
                  <a:tcPr/>
                </a:tc>
                <a:tc>
                  <a:txBody>
                    <a:bodyPr/>
                    <a:lstStyle/>
                    <a:p>
                      <a:r>
                        <a:rPr lang="en-US" dirty="0" smtClean="0"/>
                        <a:t>Cognitive </a:t>
                      </a:r>
                      <a:endParaRPr lang="en-US" dirty="0"/>
                    </a:p>
                  </a:txBody>
                  <a:tcPr/>
                </a:tc>
                <a:tc>
                  <a:txBody>
                    <a:bodyPr/>
                    <a:lstStyle/>
                    <a:p>
                      <a:r>
                        <a:rPr lang="en-US" dirty="0" smtClean="0"/>
                        <a:t>Must know</a:t>
                      </a:r>
                      <a:endParaRPr lang="en-US" dirty="0"/>
                    </a:p>
                  </a:txBody>
                  <a:tcPr/>
                </a:tc>
                <a:extLst>
                  <a:ext uri="{0D108BD9-81ED-4DB2-BD59-A6C34878D82A}">
                    <a16:rowId xmlns:a16="http://schemas.microsoft.com/office/drawing/2014/main" val="1060079649"/>
                  </a:ext>
                </a:extLst>
              </a:tr>
              <a:tr h="370840">
                <a:tc>
                  <a:txBody>
                    <a:bodyPr/>
                    <a:lstStyle/>
                    <a:p>
                      <a:r>
                        <a:rPr lang="en-US" sz="1800" dirty="0" smtClean="0"/>
                        <a:t>Periodontitis and COPD</a:t>
                      </a:r>
                      <a:endParaRPr lang="en-US" sz="1800" dirty="0" smtClean="0"/>
                    </a:p>
                  </a:txBody>
                  <a:tcPr/>
                </a:tc>
                <a:tc>
                  <a:txBody>
                    <a:bodyPr/>
                    <a:lstStyle/>
                    <a:p>
                      <a:r>
                        <a:rPr lang="en-US" dirty="0" smtClean="0"/>
                        <a:t>Cognitive </a:t>
                      </a:r>
                      <a:endParaRPr lang="en-US" dirty="0"/>
                    </a:p>
                  </a:txBody>
                  <a:tcPr/>
                </a:tc>
                <a:tc>
                  <a:txBody>
                    <a:bodyPr/>
                    <a:lstStyle/>
                    <a:p>
                      <a:r>
                        <a:rPr lang="en-US" dirty="0" smtClean="0"/>
                        <a:t>Must know</a:t>
                      </a:r>
                      <a:endParaRPr lang="en-US" dirty="0"/>
                    </a:p>
                  </a:txBody>
                  <a:tcPr/>
                </a:tc>
                <a:extLst>
                  <a:ext uri="{0D108BD9-81ED-4DB2-BD59-A6C34878D82A}">
                    <a16:rowId xmlns:a16="http://schemas.microsoft.com/office/drawing/2014/main" val="338197435"/>
                  </a:ext>
                </a:extLst>
              </a:tr>
              <a:tr h="370840">
                <a:tc>
                  <a:txBody>
                    <a:bodyPr/>
                    <a:lstStyle/>
                    <a:p>
                      <a:r>
                        <a:rPr lang="en-US" sz="1800" dirty="0" smtClean="0"/>
                        <a:t>Periodontitis and rheumatoid arthritis</a:t>
                      </a:r>
                      <a:endParaRPr lang="en-US" sz="1800" dirty="0" smtClean="0"/>
                    </a:p>
                  </a:txBody>
                  <a:tcPr/>
                </a:tc>
                <a:tc>
                  <a:txBody>
                    <a:bodyPr/>
                    <a:lstStyle/>
                    <a:p>
                      <a:r>
                        <a:rPr lang="en-US" dirty="0" smtClean="0"/>
                        <a:t>Cognitive  </a:t>
                      </a:r>
                      <a:endParaRPr lang="en-US" dirty="0"/>
                    </a:p>
                  </a:txBody>
                  <a:tcPr/>
                </a:tc>
                <a:tc>
                  <a:txBody>
                    <a:bodyPr/>
                    <a:lstStyle/>
                    <a:p>
                      <a:r>
                        <a:rPr lang="en-US" dirty="0" smtClean="0"/>
                        <a:t>Must know</a:t>
                      </a:r>
                      <a:endParaRPr lang="en-US" dirty="0"/>
                    </a:p>
                  </a:txBody>
                  <a:tcPr/>
                </a:tc>
                <a:extLst>
                  <a:ext uri="{0D108BD9-81ED-4DB2-BD59-A6C34878D82A}">
                    <a16:rowId xmlns:a16="http://schemas.microsoft.com/office/drawing/2014/main" val="2180481123"/>
                  </a:ext>
                </a:extLst>
              </a:tr>
            </a:tbl>
          </a:graphicData>
        </a:graphic>
      </p:graphicFrame>
    </p:spTree>
    <p:extLst>
      <p:ext uri="{BB962C8B-B14F-4D97-AF65-F5344CB8AC3E}">
        <p14:creationId xmlns:p14="http://schemas.microsoft.com/office/powerpoint/2010/main" val="2254816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ctrTitle"/>
          </p:nvPr>
        </p:nvSpPr>
        <p:spPr>
          <a:xfrm>
            <a:off x="1500188" y="2130425"/>
            <a:ext cx="6000750" cy="1470025"/>
          </a:xfrm>
          <a:solidFill>
            <a:srgbClr val="FFFF00"/>
          </a:solidFill>
        </p:spPr>
        <p:txBody>
          <a:bodyPr/>
          <a:lstStyle/>
          <a:p>
            <a:r>
              <a:rPr lang="en-US" altLang="en-US" b="1" smtClean="0">
                <a:solidFill>
                  <a:srgbClr val="2B03BD"/>
                </a:solidFill>
              </a:rPr>
              <a:t>Etiopathogenesis</a:t>
            </a:r>
            <a:endParaRPr lang="en-IN" altLang="en-US" b="1" smtClean="0">
              <a:solidFill>
                <a:srgbClr val="2B03BD"/>
              </a:solidFill>
            </a:endParaRPr>
          </a:p>
        </p:txBody>
      </p:sp>
      <p:sp>
        <p:nvSpPr>
          <p:cNvPr id="112643" name="Subtitle 2"/>
          <p:cNvSpPr>
            <a:spLocks noGrp="1"/>
          </p:cNvSpPr>
          <p:nvPr>
            <p:ph type="subTitle" idx="1"/>
          </p:nvPr>
        </p:nvSpPr>
        <p:spPr/>
        <p:txBody>
          <a:bodyPr/>
          <a:lstStyle/>
          <a:p>
            <a:endParaRPr lang="en-IN" altLang="en-US" smtClean="0"/>
          </a:p>
        </p:txBody>
      </p:sp>
    </p:spTree>
  </p:cSld>
  <p:clrMapOvr>
    <a:masterClrMapping/>
  </p:clrMapOvr>
  <p:transition advTm="2402"/>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idx="1"/>
          </p:nvPr>
        </p:nvSpPr>
        <p:spPr>
          <a:xfrm>
            <a:off x="457200" y="285750"/>
            <a:ext cx="8229600" cy="6286500"/>
          </a:xfrm>
        </p:spPr>
        <p:txBody>
          <a:bodyPr/>
          <a:lstStyle/>
          <a:p>
            <a:r>
              <a:rPr lang="en-IN" altLang="en-US" smtClean="0">
                <a:solidFill>
                  <a:srgbClr val="FF0000"/>
                </a:solidFill>
              </a:rPr>
              <a:t>Four important mechanisms </a:t>
            </a:r>
            <a:r>
              <a:rPr lang="en-IN" altLang="en-US" smtClean="0"/>
              <a:t>have been proposed to explain, how oral bacteria can participate in the pathogenesis of respiratory infection. </a:t>
            </a:r>
          </a:p>
          <a:p>
            <a:r>
              <a:rPr lang="en-IN" altLang="en-US" smtClean="0"/>
              <a:t>1. Oral pathogens may be aspirated into the lung. </a:t>
            </a:r>
          </a:p>
          <a:p>
            <a:r>
              <a:rPr lang="en-IN" altLang="en-US" smtClean="0"/>
              <a:t>2. Enzymes in the saliva, which are associated with periodontal disease, may modify mucosal surfaces to promote adhesion and colonization by respiratory pathogens</a:t>
            </a:r>
            <a:r>
              <a:rPr lang="en-IN" altLang="en-US" sz="2800" smtClean="0"/>
              <a:t>. </a:t>
            </a:r>
          </a:p>
        </p:txBody>
      </p:sp>
    </p:spTree>
  </p:cSld>
  <p:clrMapOvr>
    <a:masterClrMapping/>
  </p:clrMapOvr>
  <p:transition advTm="2536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2"/>
          <p:cNvSpPr>
            <a:spLocks noGrp="1"/>
          </p:cNvSpPr>
          <p:nvPr>
            <p:ph idx="1"/>
          </p:nvPr>
        </p:nvSpPr>
        <p:spPr>
          <a:xfrm>
            <a:off x="457200" y="1143000"/>
            <a:ext cx="8229600" cy="4983163"/>
          </a:xfrm>
        </p:spPr>
        <p:txBody>
          <a:bodyPr/>
          <a:lstStyle/>
          <a:p>
            <a:r>
              <a:rPr lang="en-IN" altLang="en-US" smtClean="0"/>
              <a:t>3. Periodontal disease associated enzymes may destroy salivary pellicles on pathogenic bacteria.</a:t>
            </a:r>
          </a:p>
          <a:p>
            <a:pPr>
              <a:buFontTx/>
              <a:buNone/>
            </a:pPr>
            <a:r>
              <a:rPr lang="en-IN" altLang="en-US" smtClean="0"/>
              <a:t> </a:t>
            </a:r>
          </a:p>
          <a:p>
            <a:r>
              <a:rPr lang="en-IN" altLang="en-US" smtClean="0"/>
              <a:t>4. Cytokines released during periodontal disease process may alter respiratory epithelium to promote infection by respiratory pathogens</a:t>
            </a:r>
          </a:p>
          <a:p>
            <a:endParaRPr lang="en-IN" altLang="en-US" smtClean="0"/>
          </a:p>
        </p:txBody>
      </p:sp>
      <p:sp>
        <p:nvSpPr>
          <p:cNvPr id="114691" name="TextBox 4"/>
          <p:cNvSpPr txBox="1">
            <a:spLocks noChangeArrowheads="1"/>
          </p:cNvSpPr>
          <p:nvPr/>
        </p:nvSpPr>
        <p:spPr bwMode="auto">
          <a:xfrm>
            <a:off x="285750" y="5786438"/>
            <a:ext cx="8643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IN" altLang="en-US" sz="1800">
                <a:solidFill>
                  <a:srgbClr val="FF0000"/>
                </a:solidFill>
              </a:rPr>
              <a:t>Scannapieco FA ,Role of Oral Bacteria in Respiratory Infection, </a:t>
            </a:r>
            <a:r>
              <a:rPr lang="en-IN" altLang="en-US" sz="1800" i="1">
                <a:solidFill>
                  <a:srgbClr val="FF0000"/>
                </a:solidFill>
              </a:rPr>
              <a:t>J Periodontol 70, 1999, 793-802 . </a:t>
            </a:r>
            <a:endParaRPr lang="en-IN" altLang="en-US" sz="1800">
              <a:solidFill>
                <a:srgbClr val="FF0000"/>
              </a:solidFill>
            </a:endParaRPr>
          </a:p>
        </p:txBody>
      </p:sp>
    </p:spTree>
  </p:cSld>
  <p:clrMapOvr>
    <a:masterClrMapping/>
  </p:clrMapOvr>
  <p:transition advTm="21185"/>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0" y="0"/>
            <a:ext cx="9144000" cy="6858000"/>
          </a:xfrm>
        </p:spPr>
        <p:txBody>
          <a:bodyPr/>
          <a:lstStyle/>
          <a:p>
            <a:pPr algn="ctr" eaLnBrk="1" hangingPunct="1">
              <a:buFontTx/>
              <a:buNone/>
            </a:pPr>
            <a:r>
              <a:rPr lang="en-US" altLang="en-US" sz="2400" smtClean="0"/>
              <a:t>Aspiration of bacteria from oral cavity</a:t>
            </a:r>
          </a:p>
          <a:p>
            <a:pPr algn="ctr" eaLnBrk="1" hangingPunct="1">
              <a:buFontTx/>
              <a:buNone/>
            </a:pPr>
            <a:endParaRPr lang="en-US" altLang="en-US" sz="2400" smtClean="0"/>
          </a:p>
          <a:p>
            <a:pPr algn="ctr" eaLnBrk="1" hangingPunct="1">
              <a:buFontTx/>
              <a:buNone/>
            </a:pPr>
            <a:r>
              <a:rPr lang="en-US" altLang="en-US" sz="2400" smtClean="0"/>
              <a:t>Entry into upper airway &amp; lungs</a:t>
            </a:r>
          </a:p>
          <a:p>
            <a:pPr algn="ctr" eaLnBrk="1" hangingPunct="1">
              <a:buFontTx/>
              <a:buNone/>
            </a:pPr>
            <a:endParaRPr lang="en-US" altLang="en-US" sz="2400" smtClean="0"/>
          </a:p>
          <a:p>
            <a:pPr algn="ctr" eaLnBrk="1" hangingPunct="1">
              <a:buFontTx/>
              <a:buNone/>
            </a:pPr>
            <a:r>
              <a:rPr lang="en-US" altLang="en-US" sz="2400" smtClean="0"/>
              <a:t>Failure of host defense to clear bacteria</a:t>
            </a:r>
          </a:p>
          <a:p>
            <a:pPr algn="ctr" eaLnBrk="1" hangingPunct="1">
              <a:buFontTx/>
              <a:buNone/>
            </a:pPr>
            <a:r>
              <a:rPr lang="en-US" altLang="en-US" sz="2400" smtClean="0"/>
              <a:t> </a:t>
            </a:r>
          </a:p>
          <a:p>
            <a:pPr algn="ctr" eaLnBrk="1" hangingPunct="1">
              <a:buFontTx/>
              <a:buNone/>
            </a:pPr>
            <a:r>
              <a:rPr lang="en-US" altLang="en-US" sz="2400" smtClean="0"/>
              <a:t>           Lung infection</a:t>
            </a:r>
          </a:p>
          <a:p>
            <a:pPr eaLnBrk="1" hangingPunct="1">
              <a:buFontTx/>
              <a:buNone/>
            </a:pPr>
            <a:r>
              <a:rPr lang="en-US" altLang="en-US" sz="2400" smtClean="0"/>
              <a:t>  </a:t>
            </a:r>
          </a:p>
          <a:p>
            <a:pPr eaLnBrk="1" hangingPunct="1">
              <a:buFontTx/>
              <a:buNone/>
            </a:pPr>
            <a:r>
              <a:rPr lang="en-US" altLang="en-US" sz="2400" smtClean="0"/>
              <a:t>    </a:t>
            </a:r>
            <a:r>
              <a:rPr lang="en-US" altLang="en-US" sz="4000" b="1" smtClean="0">
                <a:solidFill>
                  <a:srgbClr val="FF0000"/>
                </a:solidFill>
              </a:rPr>
              <a:t>VAP        </a:t>
            </a:r>
            <a:r>
              <a:rPr lang="en-US" altLang="en-US" sz="2400" smtClean="0"/>
              <a:t>Bacteria adhere to endotracheal </a:t>
            </a:r>
          </a:p>
          <a:p>
            <a:pPr algn="ctr" eaLnBrk="1" hangingPunct="1">
              <a:buFontTx/>
              <a:buNone/>
            </a:pPr>
            <a:r>
              <a:rPr lang="en-US" altLang="en-US" sz="2400" smtClean="0"/>
              <a:t>tube surface</a:t>
            </a:r>
          </a:p>
          <a:p>
            <a:pPr algn="ctr" eaLnBrk="1" hangingPunct="1">
              <a:buFontTx/>
              <a:buNone/>
            </a:pPr>
            <a:endParaRPr lang="en-US" altLang="en-US" sz="2400" smtClean="0"/>
          </a:p>
          <a:p>
            <a:pPr algn="ctr" eaLnBrk="1" hangingPunct="1">
              <a:buFontTx/>
              <a:buNone/>
            </a:pPr>
            <a:r>
              <a:rPr lang="en-US" altLang="en-US" sz="2400" smtClean="0"/>
              <a:t>Growth of biofilm</a:t>
            </a:r>
          </a:p>
          <a:p>
            <a:pPr algn="ctr" eaLnBrk="1" hangingPunct="1">
              <a:buFontTx/>
              <a:buNone/>
            </a:pPr>
            <a:r>
              <a:rPr lang="en-US" altLang="en-US" sz="2400" smtClean="0"/>
              <a:t>  </a:t>
            </a:r>
          </a:p>
          <a:p>
            <a:pPr algn="ctr" eaLnBrk="1" hangingPunct="1">
              <a:buFontTx/>
              <a:buNone/>
            </a:pPr>
            <a:r>
              <a:rPr lang="en-US" altLang="en-US" sz="2400" smtClean="0"/>
              <a:t>Biofilm dislodged &amp; embolize distally to set up foci of infection</a:t>
            </a:r>
          </a:p>
        </p:txBody>
      </p:sp>
      <p:sp>
        <p:nvSpPr>
          <p:cNvPr id="11" name="Down Arrow 10"/>
          <p:cNvSpPr/>
          <p:nvPr/>
        </p:nvSpPr>
        <p:spPr>
          <a:xfrm>
            <a:off x="4500563" y="428625"/>
            <a:ext cx="571500" cy="428625"/>
          </a:xfrm>
          <a:prstGeom prst="downArrow">
            <a:avLst>
              <a:gd name="adj1" fmla="val 50000"/>
              <a:gd name="adj2" fmla="val 467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3" name="Down Arrow 12"/>
          <p:cNvSpPr/>
          <p:nvPr/>
        </p:nvSpPr>
        <p:spPr>
          <a:xfrm>
            <a:off x="4510088" y="1285875"/>
            <a:ext cx="484187" cy="500063"/>
          </a:xfrm>
          <a:prstGeom prst="downArrow">
            <a:avLst>
              <a:gd name="adj1" fmla="val 50000"/>
              <a:gd name="adj2" fmla="val 467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4" name="Down Arrow 13"/>
          <p:cNvSpPr/>
          <p:nvPr/>
        </p:nvSpPr>
        <p:spPr>
          <a:xfrm>
            <a:off x="4500563" y="2143125"/>
            <a:ext cx="571500" cy="571500"/>
          </a:xfrm>
          <a:prstGeom prst="downArrow">
            <a:avLst>
              <a:gd name="adj1" fmla="val 50000"/>
              <a:gd name="adj2" fmla="val 467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5" name="Down Arrow 14"/>
          <p:cNvSpPr/>
          <p:nvPr/>
        </p:nvSpPr>
        <p:spPr>
          <a:xfrm>
            <a:off x="4572000" y="4643438"/>
            <a:ext cx="571500" cy="571500"/>
          </a:xfrm>
          <a:prstGeom prst="downArrow">
            <a:avLst>
              <a:gd name="adj1" fmla="val 50000"/>
              <a:gd name="adj2" fmla="val 467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6" name="Down Arrow 15"/>
          <p:cNvSpPr/>
          <p:nvPr/>
        </p:nvSpPr>
        <p:spPr>
          <a:xfrm>
            <a:off x="4572000" y="5500688"/>
            <a:ext cx="571500" cy="571500"/>
          </a:xfrm>
          <a:prstGeom prst="downArrow">
            <a:avLst>
              <a:gd name="adj1" fmla="val 50000"/>
              <a:gd name="adj2" fmla="val 467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7" name="Right Arrow 16"/>
          <p:cNvSpPr/>
          <p:nvPr/>
        </p:nvSpPr>
        <p:spPr>
          <a:xfrm>
            <a:off x="1500188" y="3786188"/>
            <a:ext cx="977900" cy="341312"/>
          </a:xfrm>
          <a:prstGeom prst="rightArrow">
            <a:avLst>
              <a:gd name="adj1" fmla="val 100000"/>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Tree>
  </p:cSld>
  <p:clrMapOvr>
    <a:masterClrMapping/>
  </p:clrMapOvr>
  <p:transition advTm="27846"/>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0"/>
            <a:ext cx="8229600" cy="857250"/>
          </a:xfrm>
        </p:spPr>
        <p:txBody>
          <a:bodyPr/>
          <a:lstStyle/>
          <a:p>
            <a:r>
              <a:rPr lang="en-US" altLang="en-US" b="1" smtClean="0">
                <a:solidFill>
                  <a:srgbClr val="2B03BD"/>
                </a:solidFill>
              </a:rPr>
              <a:t>COPD</a:t>
            </a:r>
            <a:endParaRPr lang="en-IN" altLang="en-US" b="1" smtClean="0">
              <a:solidFill>
                <a:srgbClr val="2B03BD"/>
              </a:solidFill>
            </a:endParaRPr>
          </a:p>
        </p:txBody>
      </p:sp>
      <p:sp>
        <p:nvSpPr>
          <p:cNvPr id="120835" name="Content Placeholder 2"/>
          <p:cNvSpPr>
            <a:spLocks noGrp="1"/>
          </p:cNvSpPr>
          <p:nvPr>
            <p:ph idx="1"/>
          </p:nvPr>
        </p:nvSpPr>
        <p:spPr>
          <a:xfrm>
            <a:off x="457200" y="785813"/>
            <a:ext cx="8229600" cy="5340350"/>
          </a:xfrm>
        </p:spPr>
        <p:txBody>
          <a:bodyPr/>
          <a:lstStyle/>
          <a:p>
            <a:r>
              <a:rPr lang="en-IN" altLang="en-US" sz="2800" smtClean="0"/>
              <a:t>“An association with periodontitis is suggested based on analyses of the NHANES data sets. There appears to be a dose effect, whereby greater periodontal disease is associated with</a:t>
            </a:r>
          </a:p>
          <a:p>
            <a:pPr>
              <a:buFontTx/>
              <a:buNone/>
            </a:pPr>
            <a:r>
              <a:rPr lang="en-IN" altLang="en-US" sz="2800" smtClean="0"/>
              <a:t>   increasing loss of lung function. </a:t>
            </a:r>
          </a:p>
          <a:p>
            <a:r>
              <a:rPr lang="en-IN" altLang="en-US" sz="2800" smtClean="0"/>
              <a:t>The primary aetiological factor is smoking as modified by underlying inflammation. </a:t>
            </a:r>
          </a:p>
          <a:p>
            <a:r>
              <a:rPr lang="en-IN" altLang="en-US" sz="2800" smtClean="0"/>
              <a:t>Studies of the association between periodontal disease and exacerbations of COPD would be</a:t>
            </a:r>
          </a:p>
          <a:p>
            <a:pPr>
              <a:buFontTx/>
              <a:buNone/>
            </a:pPr>
            <a:r>
              <a:rPr lang="en-IN" altLang="en-US" sz="2800" smtClean="0"/>
              <a:t>    valuable.”</a:t>
            </a:r>
          </a:p>
        </p:txBody>
      </p:sp>
    </p:spTree>
  </p:cSld>
  <p:clrMapOvr>
    <a:masterClrMapping/>
  </p:clrMapOvr>
  <p:transition advTm="32745"/>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57200" y="0"/>
            <a:ext cx="8229600" cy="1214438"/>
          </a:xfrm>
        </p:spPr>
        <p:txBody>
          <a:bodyPr/>
          <a:lstStyle/>
          <a:p>
            <a:r>
              <a:rPr lang="en-US" altLang="en-US" b="1" smtClean="0">
                <a:solidFill>
                  <a:srgbClr val="2B03BD"/>
                </a:solidFill>
              </a:rPr>
              <a:t>Pneumonia</a:t>
            </a:r>
            <a:endParaRPr lang="en-IN" altLang="en-US" b="1" smtClean="0">
              <a:solidFill>
                <a:srgbClr val="2B03BD"/>
              </a:solidFill>
            </a:endParaRPr>
          </a:p>
        </p:txBody>
      </p:sp>
      <p:sp>
        <p:nvSpPr>
          <p:cNvPr id="121859" name="Content Placeholder 2"/>
          <p:cNvSpPr>
            <a:spLocks noGrp="1"/>
          </p:cNvSpPr>
          <p:nvPr>
            <p:ph idx="1"/>
          </p:nvPr>
        </p:nvSpPr>
        <p:spPr>
          <a:xfrm>
            <a:off x="457200" y="1357313"/>
            <a:ext cx="8229600" cy="4071937"/>
          </a:xfrm>
        </p:spPr>
        <p:txBody>
          <a:bodyPr/>
          <a:lstStyle/>
          <a:p>
            <a:pPr>
              <a:buFontTx/>
              <a:buNone/>
            </a:pPr>
            <a:r>
              <a:rPr lang="en-IN" altLang="en-US" sz="2800" smtClean="0"/>
              <a:t>  “The association between dental plaque and pneumonia appears to be stronger than for plaque and COPD. That improved oral hygiene reduces the risk of health care-associated</a:t>
            </a:r>
          </a:p>
          <a:p>
            <a:pPr>
              <a:buFontTx/>
              <a:buNone/>
            </a:pPr>
            <a:r>
              <a:rPr lang="en-IN" altLang="en-US" sz="2800" smtClean="0"/>
              <a:t>   pneumonia is suggested by several meta-analyses. The relationship with periodontitis however is not known.”</a:t>
            </a:r>
          </a:p>
          <a:p>
            <a:endParaRPr lang="en-IN" altLang="en-US" sz="2800" smtClean="0"/>
          </a:p>
          <a:p>
            <a:endParaRPr lang="en-IN" altLang="en-US" sz="2800" smtClean="0"/>
          </a:p>
          <a:p>
            <a:pPr>
              <a:buFontTx/>
              <a:buNone/>
            </a:pPr>
            <a:r>
              <a:rPr lang="en-IN" altLang="en-US" sz="1800" smtClean="0">
                <a:solidFill>
                  <a:srgbClr val="FF0000"/>
                </a:solidFill>
              </a:rPr>
              <a:t>      Linden JG ,Herzberg MC, Periodontitis and systemic diseases:a record of discussion of working group 4 of the Joint EFP/AAP Workshop on Periodontitis and Systemic Diseases , J Periodontol , 84(4 suppl.), 2013, S20-3</a:t>
            </a:r>
            <a:r>
              <a:rPr lang="en-IN" altLang="en-US" smtClean="0">
                <a:solidFill>
                  <a:srgbClr val="FF0000"/>
                </a:solidFill>
              </a:rPr>
              <a:t>. </a:t>
            </a:r>
          </a:p>
        </p:txBody>
      </p:sp>
    </p:spTree>
  </p:cSld>
  <p:clrMapOvr>
    <a:masterClrMapping/>
  </p:clrMapOvr>
  <p:transition advTm="605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b="1" smtClean="0">
                <a:solidFill>
                  <a:srgbClr val="2B03BD"/>
                </a:solidFill>
              </a:rPr>
              <a:t>Periodontitis &amp; Rheumatoid arthritis</a:t>
            </a:r>
            <a:endParaRPr lang="en-IN" altLang="en-US" b="1" smtClean="0">
              <a:solidFill>
                <a:srgbClr val="2B03BD"/>
              </a:solidFill>
            </a:endParaRPr>
          </a:p>
        </p:txBody>
      </p:sp>
      <p:pic>
        <p:nvPicPr>
          <p:cNvPr id="122883" name="Picture 2" descr="C:\Users\Home\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1500188"/>
            <a:ext cx="7500938" cy="5357812"/>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endParaRPr lang="en-IN" altLang="en-US" smtClean="0"/>
          </a:p>
        </p:txBody>
      </p:sp>
      <p:sp>
        <p:nvSpPr>
          <p:cNvPr id="123907" name="Content Placeholder 2"/>
          <p:cNvSpPr>
            <a:spLocks noGrp="1"/>
          </p:cNvSpPr>
          <p:nvPr>
            <p:ph idx="1"/>
          </p:nvPr>
        </p:nvSpPr>
        <p:spPr/>
        <p:txBody>
          <a:bodyPr/>
          <a:lstStyle/>
          <a:p>
            <a:endParaRPr lang="en-IN" altLang="en-US" smtClean="0"/>
          </a:p>
        </p:txBody>
      </p:sp>
      <p:pic>
        <p:nvPicPr>
          <p:cNvPr id="123908" name="Picture 2" descr="C:\Users\Home\Desktop\0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endParaRPr lang="en-IN" altLang="en-US" smtClean="0"/>
          </a:p>
        </p:txBody>
      </p:sp>
      <p:pic>
        <p:nvPicPr>
          <p:cNvPr id="124931" name="Picture 2" descr="C:\Users\Home\Desktop\11829-52325-1-P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endParaRPr lang="en-IN" altLang="en-US" smtClean="0"/>
          </a:p>
        </p:txBody>
      </p:sp>
      <p:pic>
        <p:nvPicPr>
          <p:cNvPr id="125955" name="Picture 2" descr="C:\Users\Home\Desktop\artfi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8750"/>
          <a:stretch>
            <a:fillRect/>
          </a:stretch>
        </p:blipFill>
        <p:spPr>
          <a:xfrm>
            <a:off x="0" y="0"/>
            <a:ext cx="9144000" cy="5572125"/>
          </a:xfrm>
          <a:noFill/>
        </p:spPr>
      </p:pic>
      <p:sp>
        <p:nvSpPr>
          <p:cNvPr id="125956" name="TextBox 3"/>
          <p:cNvSpPr txBox="1">
            <a:spLocks noChangeArrowheads="1"/>
          </p:cNvSpPr>
          <p:nvPr/>
        </p:nvSpPr>
        <p:spPr bwMode="auto">
          <a:xfrm>
            <a:off x="0" y="564356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FF0000"/>
                </a:solidFill>
              </a:rPr>
              <a:t>The area of lavendar overlap indicates similarities in clinical and pathological features between Rheumatoid arthritis and periodontitis</a:t>
            </a:r>
            <a:r>
              <a:rPr lang="en-US" altLang="en-US" sz="1800"/>
              <a:t>.</a:t>
            </a:r>
          </a:p>
          <a:p>
            <a:pPr eaLnBrk="1" hangingPunct="1">
              <a:spcBef>
                <a:spcPct val="0"/>
              </a:spcBef>
              <a:buFontTx/>
              <a:buNone/>
            </a:pPr>
            <a:endParaRPr lang="en-US" altLang="en-US" sz="1800"/>
          </a:p>
          <a:p>
            <a:pPr eaLnBrk="1" hangingPunct="1">
              <a:spcBef>
                <a:spcPct val="0"/>
              </a:spcBef>
              <a:buFontTx/>
              <a:buNone/>
            </a:pPr>
            <a:r>
              <a:rPr lang="en-US" altLang="en-US" sz="1800" b="1"/>
              <a:t>Dimensions of dental hygiene                                                                    March 2008</a:t>
            </a:r>
            <a:endParaRPr lang="en-IN" altLang="en-US" sz="18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ctrTitle"/>
          </p:nvPr>
        </p:nvSpPr>
        <p:spPr/>
        <p:txBody>
          <a:bodyPr/>
          <a:lstStyle/>
          <a:p>
            <a:endParaRPr lang="en-IN" altLang="en-US" smtClean="0"/>
          </a:p>
        </p:txBody>
      </p:sp>
      <p:sp>
        <p:nvSpPr>
          <p:cNvPr id="75779" name="Subtitle 4"/>
          <p:cNvSpPr>
            <a:spLocks noGrp="1"/>
          </p:cNvSpPr>
          <p:nvPr>
            <p:ph type="subTitle" idx="1"/>
          </p:nvPr>
        </p:nvSpPr>
        <p:spPr/>
        <p:txBody>
          <a:bodyPr/>
          <a:lstStyle/>
          <a:p>
            <a:endParaRPr lang="en-IN" altLang="en-US" smtClean="0"/>
          </a:p>
        </p:txBody>
      </p:sp>
      <p:pic>
        <p:nvPicPr>
          <p:cNvPr id="52226" name="Picture 2" descr="C:\Users\Home\Desktop\diabetes-perio-disease.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214313"/>
            <a:ext cx="8286750" cy="6286500"/>
          </a:xfrm>
          <a:noFill/>
        </p:spPr>
      </p:pic>
    </p:spTree>
    <p:custDataLst>
      <p:tags r:id="rId1"/>
    </p:custDataLst>
  </p:cSld>
  <p:clrMapOvr>
    <a:masterClrMapping/>
  </p:clrMapOvr>
  <p:transition advTm="85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0" fill="hold"/>
                                        <p:tgtEl>
                                          <p:spTgt spid="52226"/>
                                        </p:tgtEl>
                                        <p:attrNameLst>
                                          <p:attrName>ppt_x</p:attrName>
                                        </p:attrNameLst>
                                      </p:cBhvr>
                                      <p:tavLst>
                                        <p:tav tm="0">
                                          <p:val>
                                            <p:strVal val="#ppt_x"/>
                                          </p:val>
                                        </p:tav>
                                        <p:tav tm="100000">
                                          <p:val>
                                            <p:strVal val="#ppt_x"/>
                                          </p:val>
                                        </p:tav>
                                      </p:tavLst>
                                    </p:anim>
                                    <p:anim calcmode="lin" valueType="num">
                                      <p:cBhvr additive="base">
                                        <p:cTn id="8" dur="5000" fill="hold"/>
                                        <p:tgtEl>
                                          <p:spTgt spid="52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endParaRPr lang="en-IN" altLang="en-US" smtClean="0"/>
          </a:p>
        </p:txBody>
      </p:sp>
      <p:sp>
        <p:nvSpPr>
          <p:cNvPr id="132099" name="Content Placeholder 2"/>
          <p:cNvSpPr>
            <a:spLocks noGrp="1"/>
          </p:cNvSpPr>
          <p:nvPr>
            <p:ph idx="1"/>
          </p:nvPr>
        </p:nvSpPr>
        <p:spPr/>
        <p:txBody>
          <a:bodyPr/>
          <a:lstStyle/>
          <a:p>
            <a:r>
              <a:rPr lang="en-IN" altLang="en-US" smtClean="0"/>
              <a:t>Biological plausibility for an association with periodontitis is also reflected in the</a:t>
            </a:r>
          </a:p>
          <a:p>
            <a:pPr>
              <a:buFontTx/>
              <a:buNone/>
            </a:pPr>
            <a:r>
              <a:rPr lang="en-IN" altLang="en-US" smtClean="0"/>
              <a:t>   detection of citrullinated proteins in inflamed gingiva, which may be associated with elevated auto-antibodies </a:t>
            </a:r>
            <a:r>
              <a:rPr lang="da-DK" altLang="en-US" smtClean="0"/>
              <a:t>to self-antigens (Nesse et al </a:t>
            </a:r>
            <a:r>
              <a:rPr lang="en-IN" altLang="en-US" smtClean="0"/>
              <a:t>2012)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3"/>
          <p:cNvSpPr>
            <a:spLocks noGrp="1"/>
          </p:cNvSpPr>
          <p:nvPr>
            <p:ph type="title"/>
          </p:nvPr>
        </p:nvSpPr>
        <p:spPr/>
        <p:txBody>
          <a:bodyPr/>
          <a:lstStyle/>
          <a:p>
            <a:r>
              <a:rPr lang="en-US" altLang="en-US" b="1" smtClean="0">
                <a:solidFill>
                  <a:srgbClr val="2B03BD"/>
                </a:solidFill>
              </a:rPr>
              <a:t>Periodontitis and Chronic Renal Disease</a:t>
            </a:r>
            <a:endParaRPr lang="en-IN" altLang="en-US" b="1" smtClean="0">
              <a:solidFill>
                <a:srgbClr val="2B03BD"/>
              </a:solidFill>
            </a:endParaRPr>
          </a:p>
        </p:txBody>
      </p:sp>
      <p:pic>
        <p:nvPicPr>
          <p:cNvPr id="133123" name="Picture 2" descr="C:\Users\Home\Desktop\JFF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0125" y="1714500"/>
            <a:ext cx="7215188" cy="4786313"/>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endParaRPr lang="en-IN" altLang="en-US" smtClean="0"/>
          </a:p>
        </p:txBody>
      </p:sp>
      <p:pic>
        <p:nvPicPr>
          <p:cNvPr id="134147" name="Picture 4" descr="C:\Users\Home\Desktop\west2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357188"/>
            <a:ext cx="8286750" cy="600075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457200" y="274638"/>
            <a:ext cx="8229600" cy="725487"/>
          </a:xfrm>
        </p:spPr>
        <p:txBody>
          <a:bodyPr/>
          <a:lstStyle/>
          <a:p>
            <a:r>
              <a:rPr lang="en-US" altLang="en-US" sz="3200" b="1" smtClean="0">
                <a:solidFill>
                  <a:srgbClr val="2B03BD"/>
                </a:solidFill>
              </a:rPr>
              <a:t>Oral manifestations of CKD</a:t>
            </a:r>
            <a:endParaRPr lang="en-IN" altLang="en-US" sz="3200" b="1" smtClean="0">
              <a:solidFill>
                <a:srgbClr val="2B03BD"/>
              </a:solidFill>
            </a:endParaRPr>
          </a:p>
        </p:txBody>
      </p:sp>
      <p:pic>
        <p:nvPicPr>
          <p:cNvPr id="141314" name="Picture 2" descr="C:\Users\Home\Desktop\kidney-1.jpg"/>
          <p:cNvPicPr>
            <a:picLocks noGrp="1" noChangeAspect="1" noChangeArrowheads="1"/>
          </p:cNvPicPr>
          <p:nvPr>
            <p:ph idx="1"/>
          </p:nvPr>
        </p:nvPicPr>
        <p:blipFill>
          <a:blip r:embed="rId2">
            <a:duotone>
              <a:prstClr val="black"/>
              <a:srgbClr val="FECCF4">
                <a:tint val="45000"/>
                <a:satMod val="400000"/>
              </a:srgbClr>
            </a:duotone>
          </a:blip>
          <a:srcRect t="22875"/>
          <a:stretch>
            <a:fillRect/>
          </a:stretch>
        </p:blipFill>
        <p:spPr>
          <a:xfrm>
            <a:off x="928662" y="1142984"/>
            <a:ext cx="7215238" cy="5214974"/>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tLang="en-US" sz="3600" b="1" smtClean="0">
                <a:solidFill>
                  <a:srgbClr val="2B03BD"/>
                </a:solidFill>
              </a:rPr>
              <a:t>Effect of Periodontitis on CKD</a:t>
            </a:r>
            <a:endParaRPr lang="en-IN" altLang="en-US" sz="3600" b="1" smtClean="0">
              <a:solidFill>
                <a:srgbClr val="2B03BD"/>
              </a:solidFill>
            </a:endParaRPr>
          </a:p>
        </p:txBody>
      </p:sp>
      <p:sp>
        <p:nvSpPr>
          <p:cNvPr id="136195" name="Content Placeholder 2"/>
          <p:cNvSpPr>
            <a:spLocks noGrp="1"/>
          </p:cNvSpPr>
          <p:nvPr>
            <p:ph idx="1"/>
          </p:nvPr>
        </p:nvSpPr>
        <p:spPr/>
        <p:txBody>
          <a:bodyPr/>
          <a:lstStyle/>
          <a:p>
            <a:r>
              <a:rPr lang="en-US" altLang="en-US" smtClean="0"/>
              <a:t>1. </a:t>
            </a:r>
            <a:r>
              <a:rPr lang="en-US" altLang="en-US" sz="2800" smtClean="0"/>
              <a:t>Systemic inflammation due to periodontitis can affect the kidneys</a:t>
            </a:r>
          </a:p>
          <a:p>
            <a:r>
              <a:rPr lang="en-US" altLang="en-US" sz="2800" smtClean="0"/>
              <a:t>2. Bacteria from plaque can invade the endothelium of kidney forming atheromatous lesions, thus decreasing blood flow to the organ</a:t>
            </a:r>
          </a:p>
          <a:p>
            <a:r>
              <a:rPr lang="en-US" altLang="en-US" sz="2800" smtClean="0"/>
              <a:t>3.  CRP Levels ↑ and levels of albumin in blood↓</a:t>
            </a:r>
          </a:p>
          <a:p>
            <a:endParaRPr lang="en-US" altLang="en-US" sz="2800" smtClean="0"/>
          </a:p>
          <a:p>
            <a:r>
              <a:rPr lang="en-IN" altLang="en-US" sz="1800" smtClean="0">
                <a:solidFill>
                  <a:srgbClr val="FF0000"/>
                </a:solidFill>
              </a:rPr>
              <a:t>Arsalan Wahid, Saima Chaudhry, Afifa Ehsan, Sidra Butt, Ayyaz Ali Khan</a:t>
            </a:r>
            <a:endParaRPr lang="en-US" altLang="en-US" sz="1800" smtClean="0">
              <a:solidFill>
                <a:srgbClr val="FF0000"/>
              </a:solidFill>
            </a:endParaRPr>
          </a:p>
          <a:p>
            <a:pPr>
              <a:buFontTx/>
              <a:buNone/>
            </a:pPr>
            <a:r>
              <a:rPr lang="en-IN" altLang="en-US" sz="1800" smtClean="0">
                <a:solidFill>
                  <a:srgbClr val="FF0000"/>
                </a:solidFill>
              </a:rPr>
              <a:t>      Bidirectional Relationship between Chronic Kidney Disease &amp; Periodontal Disease .</a:t>
            </a:r>
            <a:r>
              <a:rPr lang="nl-NL" altLang="en-US" sz="1800" smtClean="0">
                <a:solidFill>
                  <a:srgbClr val="FF0000"/>
                </a:solidFill>
                <a:hlinkClick r:id="rId2"/>
              </a:rPr>
              <a:t>Pak J Med Sci</a:t>
            </a:r>
            <a:r>
              <a:rPr lang="nl-NL" altLang="en-US" sz="1800" smtClean="0">
                <a:solidFill>
                  <a:srgbClr val="FF0000"/>
                </a:solidFill>
              </a:rPr>
              <a:t>. 2013 Jan-Mar; 29(1): 211–215</a:t>
            </a:r>
            <a:endParaRPr lang="en-IN" altLang="en-US" sz="1800" smtClean="0">
              <a:solidFill>
                <a:srgbClr val="FF0000"/>
              </a:solidFill>
            </a:endParaRPr>
          </a:p>
          <a:p>
            <a:pPr>
              <a:buFontTx/>
              <a:buNone/>
            </a:pPr>
            <a:endParaRPr lang="en-US" altLang="en-US" sz="1800" smtClean="0"/>
          </a:p>
          <a:p>
            <a:endParaRPr lang="en-US" altLang="en-US" sz="2800" smtClean="0"/>
          </a:p>
          <a:p>
            <a:endParaRPr lang="en-IN" altLang="en-US" sz="2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idx="1"/>
          </p:nvPr>
        </p:nvSpPr>
        <p:spPr>
          <a:xfrm>
            <a:off x="457200" y="285750"/>
            <a:ext cx="8229600" cy="5840413"/>
          </a:xfrm>
        </p:spPr>
        <p:txBody>
          <a:bodyPr/>
          <a:lstStyle/>
          <a:p>
            <a:r>
              <a:rPr lang="en-IN" altLang="en-US" sz="2800" smtClean="0"/>
              <a:t>“</a:t>
            </a:r>
            <a:r>
              <a:rPr lang="en-IN" altLang="en-US" smtClean="0"/>
              <a:t>The association between chronic kidney</a:t>
            </a:r>
          </a:p>
          <a:p>
            <a:pPr>
              <a:buFontTx/>
              <a:buNone/>
            </a:pPr>
            <a:r>
              <a:rPr lang="en-IN" altLang="en-US" smtClean="0"/>
              <a:t>    disease (CKD) and periodontitis in several studies is statistically significant and consistent. Although hypertension and diabetes are the primary aetiological factors, periodontitis is hypothesized to modify both these aetiological factors and consequently the presentation of</a:t>
            </a:r>
          </a:p>
          <a:p>
            <a:pPr>
              <a:buFontTx/>
              <a:buNone/>
            </a:pPr>
            <a:r>
              <a:rPr lang="en-IN" altLang="en-US" smtClean="0"/>
              <a:t>    CKD.”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457200" y="0"/>
            <a:ext cx="8229600" cy="1000125"/>
          </a:xfrm>
        </p:spPr>
        <p:txBody>
          <a:bodyPr/>
          <a:lstStyle/>
          <a:p>
            <a:r>
              <a:rPr lang="en-US" altLang="en-US" smtClean="0">
                <a:solidFill>
                  <a:srgbClr val="2B03BD"/>
                </a:solidFill>
              </a:rPr>
              <a:t>Periodontitis and Stress</a:t>
            </a:r>
            <a:endParaRPr lang="en-IN" altLang="en-US" smtClean="0">
              <a:solidFill>
                <a:srgbClr val="2B03BD"/>
              </a:solidFill>
            </a:endParaRPr>
          </a:p>
        </p:txBody>
      </p:sp>
      <p:pic>
        <p:nvPicPr>
          <p:cNvPr id="141315" name="Picture 4" descr="C:\Users\Home\Desktop\Stress-and-periodontal-disease-progress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928688"/>
            <a:ext cx="8572500" cy="5643562"/>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457200" y="214313"/>
            <a:ext cx="8229600" cy="5911850"/>
          </a:xfrm>
        </p:spPr>
        <p:txBody>
          <a:bodyPr/>
          <a:lstStyle/>
          <a:p>
            <a:r>
              <a:rPr lang="en-IN" altLang="en-US" smtClean="0"/>
              <a:t>“Many clinical studies of obesity and periodontal disease have been reported including a number of systematic reviews. There are a few prospective studies indicating an association with periodontitis. More specifically, the literature suggests</a:t>
            </a:r>
          </a:p>
          <a:p>
            <a:pPr>
              <a:buFontTx/>
              <a:buNone/>
            </a:pPr>
            <a:r>
              <a:rPr lang="en-IN" altLang="en-US" smtClean="0"/>
              <a:t>   that obesity might adversely affect periodontitis, but there is little evidence</a:t>
            </a:r>
          </a:p>
          <a:p>
            <a:pPr>
              <a:buFontTx/>
              <a:buNone/>
            </a:pPr>
            <a:r>
              <a:rPr lang="en-IN" altLang="en-US" smtClean="0"/>
              <a:t>   from clinical data or for biological plausibility that periodontitis may affect obesity.”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idx="1"/>
          </p:nvPr>
        </p:nvSpPr>
        <p:spPr>
          <a:xfrm>
            <a:off x="457200" y="571500"/>
            <a:ext cx="8229600" cy="5554663"/>
          </a:xfrm>
        </p:spPr>
        <p:txBody>
          <a:bodyPr/>
          <a:lstStyle/>
          <a:p>
            <a:r>
              <a:rPr lang="en-IN" altLang="en-US" smtClean="0"/>
              <a:t>“Prospective and case-control studies suggest an association between periodontitis and oral and oro-pharyngeal</a:t>
            </a:r>
          </a:p>
          <a:p>
            <a:pPr>
              <a:buFontTx/>
              <a:buNone/>
            </a:pPr>
            <a:r>
              <a:rPr lang="en-IN" altLang="en-US" smtClean="0"/>
              <a:t>   cancer. Whereas some oral microbes can alter cells and tissues consistent with features of malignant changes, additional biological plausibility, clinical and robust epidemiological data are needed to strengthen such associations.”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250825" y="115888"/>
            <a:ext cx="8713788" cy="1143000"/>
          </a:xfrm>
        </p:spPr>
        <p:txBody>
          <a:bodyPr/>
          <a:lstStyle/>
          <a:p>
            <a:r>
              <a:rPr lang="en-US" altLang="en-US" sz="3600" smtClean="0">
                <a:solidFill>
                  <a:srgbClr val="00B0F0"/>
                </a:solidFill>
              </a:rPr>
              <a:t/>
            </a:r>
            <a:br>
              <a:rPr lang="en-US" altLang="en-US" sz="3600" smtClean="0">
                <a:solidFill>
                  <a:srgbClr val="00B0F0"/>
                </a:solidFill>
              </a:rPr>
            </a:br>
            <a:r>
              <a:rPr lang="en-US" altLang="en-US" sz="3200" b="1" smtClean="0">
                <a:solidFill>
                  <a:srgbClr val="2B03BD"/>
                </a:solidFill>
                <a:cs typeface="Times New Roman" panose="02020603050405020304" pitchFamily="18" charset="0"/>
              </a:rPr>
              <a:t>SYSTEMIC DISEASES ASSOCIATED WITH PERIODONTAL DISEASE </a:t>
            </a:r>
            <a:r>
              <a:rPr lang="en-US" altLang="en-US" sz="4000" smtClean="0">
                <a:solidFill>
                  <a:srgbClr val="2B03BD"/>
                </a:solidFill>
                <a:latin typeface="Times New Roman" panose="02020603050405020304" pitchFamily="18" charset="0"/>
                <a:cs typeface="Times New Roman" panose="02020603050405020304" pitchFamily="18" charset="0"/>
              </a:rPr>
              <a:t/>
            </a:r>
            <a:br>
              <a:rPr lang="en-US" altLang="en-US" sz="4000" smtClean="0">
                <a:solidFill>
                  <a:srgbClr val="2B03BD"/>
                </a:solidFill>
                <a:latin typeface="Times New Roman" panose="02020603050405020304" pitchFamily="18" charset="0"/>
                <a:cs typeface="Times New Roman" panose="02020603050405020304" pitchFamily="18" charset="0"/>
              </a:rPr>
            </a:br>
            <a:endParaRPr lang="en-US" altLang="en-US" sz="4000" smtClean="0">
              <a:solidFill>
                <a:srgbClr val="2B03BD"/>
              </a:solidFill>
              <a:latin typeface="Times New Roman" panose="02020603050405020304" pitchFamily="18" charset="0"/>
              <a:cs typeface="Times New Roman" panose="02020603050405020304" pitchFamily="18" charset="0"/>
            </a:endParaRPr>
          </a:p>
        </p:txBody>
      </p:sp>
      <p:sp>
        <p:nvSpPr>
          <p:cNvPr id="15363" name="Content Placeholder 1"/>
          <p:cNvSpPr>
            <a:spLocks noGrp="1"/>
          </p:cNvSpPr>
          <p:nvPr>
            <p:ph sz="half" idx="1"/>
          </p:nvPr>
        </p:nvSpPr>
        <p:spPr>
          <a:xfrm>
            <a:off x="539750" y="1143000"/>
            <a:ext cx="3956050" cy="5429250"/>
          </a:xfrm>
        </p:spPr>
        <p:txBody>
          <a:bodyPr/>
          <a:lstStyle/>
          <a:p>
            <a:pPr marL="108000">
              <a:spcBef>
                <a:spcPts val="30"/>
              </a:spcBef>
              <a:defRPr/>
            </a:pPr>
            <a:r>
              <a:rPr lang="en-US" sz="1500" b="1" dirty="0" err="1" smtClean="0">
                <a:cs typeface="Times New Roman" pitchFamily="18" charset="0"/>
              </a:rPr>
              <a:t>Alzheimers</a:t>
            </a:r>
            <a:r>
              <a:rPr lang="en-US" sz="1500" b="1" dirty="0" smtClean="0">
                <a:cs typeface="Times New Roman" pitchFamily="18" charset="0"/>
              </a:rPr>
              <a:t> disease</a:t>
            </a:r>
          </a:p>
          <a:p>
            <a:pPr marL="108000">
              <a:spcBef>
                <a:spcPts val="30"/>
              </a:spcBef>
              <a:defRPr/>
            </a:pPr>
            <a:r>
              <a:rPr lang="en-US" sz="1500" b="1" dirty="0" err="1" smtClean="0">
                <a:cs typeface="Times New Roman" pitchFamily="18" charset="0"/>
              </a:rPr>
              <a:t>Aneamia</a:t>
            </a:r>
            <a:endParaRPr lang="en-US" sz="1500" b="1" dirty="0" smtClean="0">
              <a:cs typeface="Times New Roman" pitchFamily="18" charset="0"/>
            </a:endParaRPr>
          </a:p>
          <a:p>
            <a:pPr marL="108000">
              <a:spcBef>
                <a:spcPts val="30"/>
              </a:spcBef>
              <a:defRPr/>
            </a:pPr>
            <a:r>
              <a:rPr lang="en-US" sz="1500" b="1" dirty="0" err="1" smtClean="0">
                <a:cs typeface="Times New Roman" pitchFamily="18" charset="0"/>
              </a:rPr>
              <a:t>Atheroschlerosis</a:t>
            </a:r>
            <a:endParaRPr lang="en-US" sz="1500" b="1" dirty="0" smtClean="0">
              <a:cs typeface="Times New Roman" pitchFamily="18" charset="0"/>
            </a:endParaRPr>
          </a:p>
          <a:p>
            <a:pPr marL="108000">
              <a:spcBef>
                <a:spcPts val="30"/>
              </a:spcBef>
              <a:defRPr/>
            </a:pPr>
            <a:r>
              <a:rPr lang="en-US" sz="1500" b="1" dirty="0" smtClean="0">
                <a:cs typeface="Times New Roman" pitchFamily="18" charset="0"/>
              </a:rPr>
              <a:t>Auto-immune disease</a:t>
            </a:r>
          </a:p>
          <a:p>
            <a:pPr marL="108000">
              <a:spcBef>
                <a:spcPts val="30"/>
              </a:spcBef>
              <a:defRPr/>
            </a:pPr>
            <a:r>
              <a:rPr lang="en-US" sz="1500" b="1" dirty="0" smtClean="0">
                <a:cs typeface="Times New Roman" pitchFamily="18" charset="0"/>
              </a:rPr>
              <a:t>Cancer</a:t>
            </a:r>
          </a:p>
          <a:p>
            <a:pPr marL="108000">
              <a:spcBef>
                <a:spcPts val="30"/>
              </a:spcBef>
              <a:defRPr/>
            </a:pPr>
            <a:r>
              <a:rPr lang="en-US" sz="1500" b="1" dirty="0" smtClean="0">
                <a:cs typeface="Times New Roman" pitchFamily="18" charset="0"/>
              </a:rPr>
              <a:t>Chronic obstructive pulmonary  disease</a:t>
            </a:r>
          </a:p>
          <a:p>
            <a:pPr marL="108000">
              <a:spcBef>
                <a:spcPts val="30"/>
              </a:spcBef>
              <a:defRPr/>
            </a:pPr>
            <a:r>
              <a:rPr lang="en-US" sz="1500" b="1" dirty="0" smtClean="0">
                <a:cs typeface="Times New Roman" pitchFamily="18" charset="0"/>
              </a:rPr>
              <a:t>Colon cancer</a:t>
            </a:r>
          </a:p>
          <a:p>
            <a:pPr marL="108000">
              <a:spcBef>
                <a:spcPts val="30"/>
              </a:spcBef>
              <a:defRPr/>
            </a:pPr>
            <a:r>
              <a:rPr lang="en-US" sz="1500" b="1" dirty="0" err="1" smtClean="0">
                <a:cs typeface="Times New Roman" pitchFamily="18" charset="0"/>
              </a:rPr>
              <a:t>Crohns</a:t>
            </a:r>
            <a:r>
              <a:rPr lang="en-US" sz="1500" b="1" dirty="0" smtClean="0">
                <a:cs typeface="Times New Roman" pitchFamily="18" charset="0"/>
              </a:rPr>
              <a:t> disease</a:t>
            </a:r>
          </a:p>
          <a:p>
            <a:pPr marL="108000">
              <a:spcBef>
                <a:spcPts val="30"/>
              </a:spcBef>
              <a:defRPr/>
            </a:pPr>
            <a:r>
              <a:rPr lang="en-US" sz="1500" b="1" dirty="0" smtClean="0">
                <a:cs typeface="Times New Roman" pitchFamily="18" charset="0"/>
              </a:rPr>
              <a:t>Death</a:t>
            </a:r>
          </a:p>
          <a:p>
            <a:pPr marL="108000">
              <a:spcBef>
                <a:spcPts val="30"/>
              </a:spcBef>
              <a:defRPr/>
            </a:pPr>
            <a:r>
              <a:rPr lang="en-US" sz="1500" b="1" dirty="0" smtClean="0">
                <a:cs typeface="Times New Roman" pitchFamily="18" charset="0"/>
              </a:rPr>
              <a:t>Dementia</a:t>
            </a:r>
          </a:p>
          <a:p>
            <a:pPr marL="108000">
              <a:spcBef>
                <a:spcPts val="30"/>
              </a:spcBef>
              <a:defRPr/>
            </a:pPr>
            <a:r>
              <a:rPr lang="en-US" sz="1500" b="1" dirty="0" smtClean="0">
                <a:cs typeface="Times New Roman" pitchFamily="18" charset="0"/>
              </a:rPr>
              <a:t>Diabetes</a:t>
            </a:r>
          </a:p>
          <a:p>
            <a:pPr marL="108000">
              <a:spcBef>
                <a:spcPts val="30"/>
              </a:spcBef>
              <a:defRPr/>
            </a:pPr>
            <a:r>
              <a:rPr lang="en-US" sz="1500" b="1" dirty="0" smtClean="0">
                <a:cs typeface="Times New Roman" pitchFamily="18" charset="0"/>
              </a:rPr>
              <a:t>Dry mouth</a:t>
            </a:r>
          </a:p>
          <a:p>
            <a:pPr marL="108000">
              <a:spcBef>
                <a:spcPts val="30"/>
              </a:spcBef>
              <a:defRPr/>
            </a:pPr>
            <a:r>
              <a:rPr lang="en-US" sz="1500" b="1" dirty="0" smtClean="0">
                <a:cs typeface="Times New Roman" pitchFamily="18" charset="0"/>
              </a:rPr>
              <a:t>Endometriosis</a:t>
            </a:r>
          </a:p>
          <a:p>
            <a:pPr marL="108000">
              <a:spcBef>
                <a:spcPts val="30"/>
              </a:spcBef>
              <a:defRPr/>
            </a:pPr>
            <a:r>
              <a:rPr lang="en-US" sz="1500" b="1" dirty="0" smtClean="0">
                <a:cs typeface="Times New Roman" pitchFamily="18" charset="0"/>
              </a:rPr>
              <a:t>Erectile dysfunction</a:t>
            </a:r>
          </a:p>
          <a:p>
            <a:pPr marL="108000">
              <a:spcBef>
                <a:spcPts val="30"/>
              </a:spcBef>
              <a:defRPr/>
            </a:pPr>
            <a:r>
              <a:rPr lang="en-US" sz="1500" b="1" dirty="0" smtClean="0">
                <a:cs typeface="Times New Roman" pitchFamily="18" charset="0"/>
              </a:rPr>
              <a:t>Fatigue</a:t>
            </a:r>
          </a:p>
          <a:p>
            <a:pPr marL="108000">
              <a:spcBef>
                <a:spcPts val="30"/>
              </a:spcBef>
              <a:defRPr/>
            </a:pPr>
            <a:r>
              <a:rPr lang="en-US" sz="1500" b="1" dirty="0" smtClean="0">
                <a:cs typeface="Times New Roman" pitchFamily="18" charset="0"/>
              </a:rPr>
              <a:t>Fever</a:t>
            </a:r>
          </a:p>
          <a:p>
            <a:pPr marL="108000">
              <a:spcBef>
                <a:spcPts val="30"/>
              </a:spcBef>
              <a:defRPr/>
            </a:pPr>
            <a:r>
              <a:rPr lang="en-US" sz="1500" b="1" dirty="0" smtClean="0">
                <a:cs typeface="Times New Roman" pitchFamily="18" charset="0"/>
              </a:rPr>
              <a:t>Fibromyalgia</a:t>
            </a:r>
          </a:p>
          <a:p>
            <a:pPr marL="108000">
              <a:spcBef>
                <a:spcPts val="30"/>
              </a:spcBef>
              <a:defRPr/>
            </a:pPr>
            <a:r>
              <a:rPr lang="en-US" sz="1500" b="1" dirty="0" smtClean="0">
                <a:cs typeface="Times New Roman" pitchFamily="18" charset="0"/>
              </a:rPr>
              <a:t>Gastro-</a:t>
            </a:r>
            <a:r>
              <a:rPr lang="en-US" sz="1500" b="1" dirty="0" err="1" smtClean="0">
                <a:cs typeface="Times New Roman" pitchFamily="18" charset="0"/>
              </a:rPr>
              <a:t>oesophageal</a:t>
            </a:r>
            <a:r>
              <a:rPr lang="en-US" sz="1500" b="1" dirty="0" smtClean="0">
                <a:cs typeface="Times New Roman" pitchFamily="18" charset="0"/>
              </a:rPr>
              <a:t> reflux disease</a:t>
            </a:r>
          </a:p>
          <a:p>
            <a:pPr marL="108000">
              <a:spcBef>
                <a:spcPts val="30"/>
              </a:spcBef>
              <a:defRPr/>
            </a:pPr>
            <a:r>
              <a:rPr lang="en-US" sz="1500" b="1" dirty="0" smtClean="0">
                <a:cs typeface="Times New Roman" pitchFamily="18" charset="0"/>
              </a:rPr>
              <a:t>Hypertension</a:t>
            </a:r>
          </a:p>
          <a:p>
            <a:pPr marL="108000">
              <a:spcBef>
                <a:spcPts val="30"/>
              </a:spcBef>
              <a:defRPr/>
            </a:pPr>
            <a:r>
              <a:rPr lang="en-US" sz="1500" b="1" dirty="0" smtClean="0">
                <a:cs typeface="Times New Roman" pitchFamily="18" charset="0"/>
              </a:rPr>
              <a:t>Infertility</a:t>
            </a:r>
          </a:p>
          <a:p>
            <a:pPr marL="108000">
              <a:spcBef>
                <a:spcPts val="30"/>
              </a:spcBef>
              <a:defRPr/>
            </a:pPr>
            <a:r>
              <a:rPr lang="en-US" sz="1500" b="1" dirty="0" smtClean="0">
                <a:cs typeface="Times New Roman" pitchFamily="18" charset="0"/>
              </a:rPr>
              <a:t>Inflammatory bowel disease</a:t>
            </a:r>
          </a:p>
          <a:p>
            <a:pPr>
              <a:defRPr/>
            </a:pPr>
            <a:endParaRPr lang="en-US" sz="1400" b="1" dirty="0" smtClean="0"/>
          </a:p>
          <a:p>
            <a:pPr>
              <a:defRPr/>
            </a:pPr>
            <a:endParaRPr lang="en-US" sz="1400" b="1" dirty="0" smtClean="0"/>
          </a:p>
          <a:p>
            <a:pPr>
              <a:defRPr/>
            </a:pPr>
            <a:endParaRPr lang="en-US" sz="1400" b="1" dirty="0" smtClean="0"/>
          </a:p>
        </p:txBody>
      </p:sp>
      <p:sp>
        <p:nvSpPr>
          <p:cNvPr id="151556" name="Content Placeholder 2"/>
          <p:cNvSpPr>
            <a:spLocks noGrp="1"/>
          </p:cNvSpPr>
          <p:nvPr>
            <p:ph sz="half" idx="2"/>
          </p:nvPr>
        </p:nvSpPr>
        <p:spPr>
          <a:xfrm>
            <a:off x="4787900" y="1143000"/>
            <a:ext cx="3898900" cy="5310188"/>
          </a:xfrm>
        </p:spPr>
        <p:txBody>
          <a:bodyPr/>
          <a:lstStyle/>
          <a:p>
            <a:pPr marL="107950">
              <a:spcBef>
                <a:spcPts val="25"/>
              </a:spcBef>
            </a:pPr>
            <a:r>
              <a:rPr lang="en-US" altLang="en-US" sz="1500" b="1" smtClean="0">
                <a:cs typeface="Times New Roman" panose="02020603050405020304" pitchFamily="18" charset="0"/>
              </a:rPr>
              <a:t>Intellectual function</a:t>
            </a:r>
          </a:p>
          <a:p>
            <a:pPr marL="107950">
              <a:spcBef>
                <a:spcPts val="25"/>
              </a:spcBef>
            </a:pPr>
            <a:r>
              <a:rPr lang="en-US" altLang="en-US" sz="1500" b="1" smtClean="0">
                <a:cs typeface="Times New Roman" panose="02020603050405020304" pitchFamily="18" charset="0"/>
              </a:rPr>
              <a:t>Leukemia</a:t>
            </a:r>
          </a:p>
          <a:p>
            <a:pPr marL="107950">
              <a:spcBef>
                <a:spcPts val="25"/>
              </a:spcBef>
            </a:pPr>
            <a:r>
              <a:rPr lang="en-US" altLang="en-US" sz="1500" b="1" smtClean="0">
                <a:cs typeface="Times New Roman" panose="02020603050405020304" pitchFamily="18" charset="0"/>
              </a:rPr>
              <a:t>Low birth weight</a:t>
            </a:r>
          </a:p>
          <a:p>
            <a:pPr marL="107950">
              <a:spcBef>
                <a:spcPts val="25"/>
              </a:spcBef>
            </a:pPr>
            <a:r>
              <a:rPr lang="en-US" altLang="en-US" sz="1500" b="1" smtClean="0">
                <a:cs typeface="Times New Roman" panose="02020603050405020304" pitchFamily="18" charset="0"/>
              </a:rPr>
              <a:t>Lung cancer</a:t>
            </a:r>
          </a:p>
          <a:p>
            <a:pPr marL="107950">
              <a:spcBef>
                <a:spcPts val="25"/>
              </a:spcBef>
            </a:pPr>
            <a:r>
              <a:rPr lang="en-US" altLang="en-US" sz="1500" b="1" smtClean="0">
                <a:cs typeface="Times New Roman" panose="02020603050405020304" pitchFamily="18" charset="0"/>
              </a:rPr>
              <a:t>Lupus</a:t>
            </a:r>
          </a:p>
          <a:p>
            <a:pPr marL="107950">
              <a:spcBef>
                <a:spcPts val="25"/>
              </a:spcBef>
            </a:pPr>
            <a:r>
              <a:rPr lang="en-US" altLang="en-US" sz="1500" b="1" smtClean="0">
                <a:cs typeface="Times New Roman" panose="02020603050405020304" pitchFamily="18" charset="0"/>
              </a:rPr>
              <a:t>Metabolic syndrome</a:t>
            </a:r>
          </a:p>
          <a:p>
            <a:pPr marL="107950">
              <a:spcBef>
                <a:spcPts val="25"/>
              </a:spcBef>
            </a:pPr>
            <a:r>
              <a:rPr lang="en-US" altLang="en-US" sz="1500" b="1" smtClean="0">
                <a:cs typeface="Times New Roman" panose="02020603050405020304" pitchFamily="18" charset="0"/>
              </a:rPr>
              <a:t>Miscarriage</a:t>
            </a:r>
          </a:p>
          <a:p>
            <a:pPr marL="107950">
              <a:spcBef>
                <a:spcPts val="25"/>
              </a:spcBef>
            </a:pPr>
            <a:r>
              <a:rPr lang="en-US" altLang="en-US" sz="1500" b="1" smtClean="0">
                <a:cs typeface="Times New Roman" panose="02020603050405020304" pitchFamily="18" charset="0"/>
              </a:rPr>
              <a:t>Mouth cancer</a:t>
            </a:r>
          </a:p>
          <a:p>
            <a:pPr marL="107950">
              <a:spcBef>
                <a:spcPts val="25"/>
              </a:spcBef>
            </a:pPr>
            <a:r>
              <a:rPr lang="en-US" altLang="en-US" sz="1500" b="1" smtClean="0">
                <a:cs typeface="Times New Roman" panose="02020603050405020304" pitchFamily="18" charset="0"/>
              </a:rPr>
              <a:t>Multiple sclerosis</a:t>
            </a:r>
          </a:p>
          <a:p>
            <a:pPr marL="107950">
              <a:spcBef>
                <a:spcPts val="25"/>
              </a:spcBef>
            </a:pPr>
            <a:r>
              <a:rPr lang="en-US" altLang="en-US" sz="1500" b="1" smtClean="0">
                <a:cs typeface="Times New Roman" panose="02020603050405020304" pitchFamily="18" charset="0"/>
              </a:rPr>
              <a:t>Obesity</a:t>
            </a:r>
          </a:p>
          <a:p>
            <a:pPr marL="107950">
              <a:spcBef>
                <a:spcPts val="25"/>
              </a:spcBef>
            </a:pPr>
            <a:r>
              <a:rPr lang="en-US" altLang="en-US" sz="1500" b="1" smtClean="0">
                <a:cs typeface="Times New Roman" panose="02020603050405020304" pitchFamily="18" charset="0"/>
              </a:rPr>
              <a:t>Obstructive sleep apnea</a:t>
            </a:r>
          </a:p>
          <a:p>
            <a:pPr marL="107950">
              <a:spcBef>
                <a:spcPts val="25"/>
              </a:spcBef>
            </a:pPr>
            <a:r>
              <a:rPr lang="en-US" altLang="en-US" sz="1500" b="1" smtClean="0">
                <a:cs typeface="Times New Roman" panose="02020603050405020304" pitchFamily="18" charset="0"/>
              </a:rPr>
              <a:t>Osteoporosis</a:t>
            </a:r>
          </a:p>
          <a:p>
            <a:pPr marL="107950">
              <a:spcBef>
                <a:spcPts val="25"/>
              </a:spcBef>
            </a:pPr>
            <a:r>
              <a:rPr lang="en-US" altLang="en-US" sz="1500" b="1" smtClean="0">
                <a:cs typeface="Times New Roman" panose="02020603050405020304" pitchFamily="18" charset="0"/>
              </a:rPr>
              <a:t>Pneumonia</a:t>
            </a:r>
          </a:p>
          <a:p>
            <a:pPr marL="107950">
              <a:spcBef>
                <a:spcPts val="25"/>
              </a:spcBef>
            </a:pPr>
            <a:r>
              <a:rPr lang="en-US" altLang="en-US" sz="1500" b="1" smtClean="0">
                <a:cs typeface="Times New Roman" panose="02020603050405020304" pitchFamily="18" charset="0"/>
              </a:rPr>
              <a:t>Polycystic ovaries</a:t>
            </a:r>
          </a:p>
          <a:p>
            <a:pPr marL="107950">
              <a:spcBef>
                <a:spcPts val="25"/>
              </a:spcBef>
            </a:pPr>
            <a:r>
              <a:rPr lang="en-US" altLang="en-US" sz="1500" b="1" smtClean="0">
                <a:cs typeface="Times New Roman" panose="02020603050405020304" pitchFamily="18" charset="0"/>
              </a:rPr>
              <a:t>Pre-eclampsia</a:t>
            </a:r>
          </a:p>
          <a:p>
            <a:pPr marL="107950">
              <a:spcBef>
                <a:spcPts val="25"/>
              </a:spcBef>
            </a:pPr>
            <a:r>
              <a:rPr lang="en-US" altLang="en-US" sz="1500" b="1" smtClean="0">
                <a:cs typeface="Times New Roman" panose="02020603050405020304" pitchFamily="18" charset="0"/>
              </a:rPr>
              <a:t>Premature birth</a:t>
            </a:r>
          </a:p>
          <a:p>
            <a:pPr marL="107950">
              <a:spcBef>
                <a:spcPts val="25"/>
              </a:spcBef>
            </a:pPr>
            <a:r>
              <a:rPr lang="en-US" altLang="en-US" sz="1500" b="1" smtClean="0">
                <a:cs typeface="Times New Roman" panose="02020603050405020304" pitchFamily="18" charset="0"/>
              </a:rPr>
              <a:t>Psoriasis</a:t>
            </a:r>
          </a:p>
          <a:p>
            <a:pPr marL="107950">
              <a:spcBef>
                <a:spcPts val="25"/>
              </a:spcBef>
            </a:pPr>
            <a:r>
              <a:rPr lang="en-US" altLang="en-US" sz="1500" b="1" smtClean="0">
                <a:cs typeface="Times New Roman" panose="02020603050405020304" pitchFamily="18" charset="0"/>
              </a:rPr>
              <a:t>Renal disease</a:t>
            </a:r>
          </a:p>
          <a:p>
            <a:pPr marL="107950">
              <a:spcBef>
                <a:spcPts val="25"/>
              </a:spcBef>
            </a:pPr>
            <a:r>
              <a:rPr lang="en-US" altLang="en-US" sz="1500" b="1" smtClean="0">
                <a:cs typeface="Times New Roman" panose="02020603050405020304" pitchFamily="18" charset="0"/>
              </a:rPr>
              <a:t>Rheumatoid arthritis</a:t>
            </a:r>
          </a:p>
          <a:p>
            <a:pPr marL="107950">
              <a:spcBef>
                <a:spcPts val="25"/>
              </a:spcBef>
            </a:pPr>
            <a:r>
              <a:rPr lang="en-US" altLang="en-US" sz="1500" b="1" smtClean="0">
                <a:cs typeface="Times New Roman" panose="02020603050405020304" pitchFamily="18" charset="0"/>
              </a:rPr>
              <a:t>Stroke</a:t>
            </a:r>
          </a:p>
          <a:p>
            <a:pPr marL="107950">
              <a:spcBef>
                <a:spcPts val="25"/>
              </a:spcBef>
            </a:pPr>
            <a:r>
              <a:rPr lang="en-US" altLang="en-US" sz="1500" b="1" smtClean="0">
                <a:cs typeface="Times New Roman" panose="02020603050405020304" pitchFamily="18" charset="0"/>
              </a:rPr>
              <a:t>Stomach ulcers</a:t>
            </a:r>
            <a:r>
              <a:rPr lang="en-US" altLang="en-US" sz="1500" b="1" smtClean="0">
                <a:solidFill>
                  <a:srgbClr val="0070C0"/>
                </a:solidFill>
                <a:cs typeface="Times New Roman" panose="02020603050405020304" pitchFamily="18" charset="0"/>
              </a:rPr>
              <a:t>            </a:t>
            </a:r>
            <a:r>
              <a:rPr lang="en-US" altLang="en-US" sz="1500" b="1" smtClean="0">
                <a:solidFill>
                  <a:srgbClr val="0070C0"/>
                </a:solidFill>
                <a:latin typeface="Times New Roman" panose="02020603050405020304" pitchFamily="18" charset="0"/>
                <a:cs typeface="Times New Roman" panose="02020603050405020304" pitchFamily="18" charset="0"/>
              </a:rPr>
              <a:t>     </a:t>
            </a:r>
          </a:p>
          <a:p>
            <a:pPr marL="107950">
              <a:spcBef>
                <a:spcPts val="25"/>
              </a:spcBef>
              <a:buFontTx/>
              <a:buNone/>
            </a:pPr>
            <a:r>
              <a:rPr lang="en-US" altLang="en-US" sz="1500" b="1" smtClean="0">
                <a:solidFill>
                  <a:srgbClr val="0070C0"/>
                </a:solidFill>
                <a:latin typeface="Times New Roman" panose="02020603050405020304" pitchFamily="18" charset="0"/>
                <a:cs typeface="Times New Roman" panose="02020603050405020304" pitchFamily="18" charset="0"/>
              </a:rPr>
              <a:t>                                                </a:t>
            </a:r>
            <a:endParaRPr lang="en-US" altLang="en-US" sz="1500" b="1" smtClean="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7188" y="6357938"/>
            <a:ext cx="7858125" cy="369887"/>
          </a:xfrm>
          <a:prstGeom prst="rect">
            <a:avLst/>
          </a:prstGeom>
          <a:noFill/>
        </p:spPr>
        <p:txBody>
          <a:bodyPr>
            <a:spAutoFit/>
          </a:bodyPr>
          <a:lstStyle/>
          <a:p>
            <a:pPr eaLnBrk="1" hangingPunct="1">
              <a:defRPr/>
            </a:pPr>
            <a:r>
              <a:rPr lang="en-US" dirty="0">
                <a:solidFill>
                  <a:srgbClr val="FF0000"/>
                </a:solidFill>
                <a:latin typeface="Calibri" pitchFamily="34" charset="0"/>
                <a:cs typeface="+mn-cs"/>
              </a:rPr>
              <a:t>Mark </a:t>
            </a:r>
            <a:r>
              <a:rPr lang="en-US" dirty="0" err="1">
                <a:solidFill>
                  <a:srgbClr val="FF0000"/>
                </a:solidFill>
                <a:latin typeface="Calibri" pitchFamily="34" charset="0"/>
                <a:cs typeface="+mn-cs"/>
              </a:rPr>
              <a:t>Bartold</a:t>
            </a:r>
            <a:r>
              <a:rPr lang="en-US" dirty="0">
                <a:solidFill>
                  <a:srgbClr val="FF0000"/>
                </a:solidFill>
                <a:latin typeface="Calibri" pitchFamily="34" charset="0"/>
                <a:cs typeface="+mn-cs"/>
              </a:rPr>
              <a:t>  Editor, Australian Dental Journal ,2012</a:t>
            </a:r>
            <a:endParaRPr lang="en-IN" dirty="0">
              <a:solidFill>
                <a:srgbClr val="FF0000"/>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ctrTitle"/>
          </p:nvPr>
        </p:nvSpPr>
        <p:spPr>
          <a:xfrm>
            <a:off x="685800" y="1643063"/>
            <a:ext cx="7772400" cy="2643187"/>
          </a:xfrm>
          <a:solidFill>
            <a:srgbClr val="FFFF00"/>
          </a:solidFill>
        </p:spPr>
        <p:txBody>
          <a:bodyPr/>
          <a:lstStyle/>
          <a:p>
            <a:r>
              <a:rPr lang="en-IN" altLang="en-US" smtClean="0"/>
              <a:t> </a:t>
            </a:r>
            <a:r>
              <a:rPr lang="en-IN" altLang="en-US" b="1" smtClean="0">
                <a:solidFill>
                  <a:srgbClr val="3333FF"/>
                </a:solidFill>
              </a:rPr>
              <a:t>Potential mechanisms involved in the pathogenesis of periodontitis in diabetes</a:t>
            </a:r>
            <a:r>
              <a:rPr lang="en-IN" altLang="en-US" smtClean="0"/>
              <a:t> </a:t>
            </a:r>
          </a:p>
        </p:txBody>
      </p:sp>
    </p:spTree>
  </p:cSld>
  <p:clrMapOvr>
    <a:masterClrMapping/>
  </p:clrMapOvr>
  <p:transition advTm="5897"/>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39"/>
            <a:ext cx="8229600" cy="4137323"/>
          </a:xfrm>
        </p:spPr>
        <p:txBody>
          <a:bodyPr/>
          <a:lstStyle/>
          <a:p>
            <a:r>
              <a:rPr lang="en-US" altLang="en-US" dirty="0" smtClean="0"/>
              <a:t>Thus these and other criteria have to be fulfilled for a link between Periodontitis and other systemic diseases.</a:t>
            </a:r>
          </a:p>
          <a:p>
            <a:r>
              <a:rPr lang="en-US" altLang="en-US" dirty="0" smtClean="0"/>
              <a:t> As of now the evidence is weak, many longitudinal interventional studies have to be conducted and substantial evidence gathered, to uphold earlier research about periodontal medicine.</a:t>
            </a:r>
            <a:endParaRPr lang="en-IN" altLang="en-US" dirty="0" smtClean="0"/>
          </a:p>
        </p:txBody>
      </p:sp>
      <p:sp>
        <p:nvSpPr>
          <p:cNvPr id="2" name="TextBox 1"/>
          <p:cNvSpPr txBox="1"/>
          <p:nvPr/>
        </p:nvSpPr>
        <p:spPr>
          <a:xfrm>
            <a:off x="2267744" y="548680"/>
            <a:ext cx="4032448" cy="1015663"/>
          </a:xfrm>
          <a:prstGeom prst="rect">
            <a:avLst/>
          </a:prstGeom>
          <a:noFill/>
        </p:spPr>
        <p:txBody>
          <a:bodyPr wrap="square" rtlCol="0">
            <a:spAutoFit/>
          </a:bodyPr>
          <a:lstStyle/>
          <a:p>
            <a:r>
              <a:rPr lang="en-US" sz="6000" dirty="0" smtClean="0"/>
              <a:t>Summary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pPr algn="just"/>
            <a:r>
              <a:rPr lang="en-US" dirty="0" smtClean="0">
                <a:solidFill>
                  <a:schemeClr val="tx1"/>
                </a:solidFill>
              </a:rPr>
              <a:t>Newman MG, Takei HH, </a:t>
            </a:r>
            <a:r>
              <a:rPr lang="en-US" dirty="0" err="1" smtClean="0">
                <a:solidFill>
                  <a:schemeClr val="tx1"/>
                </a:solidFill>
              </a:rPr>
              <a:t>Klokkevold</a:t>
            </a:r>
            <a:r>
              <a:rPr lang="en-US" dirty="0" smtClean="0">
                <a:solidFill>
                  <a:schemeClr val="tx1"/>
                </a:solidFill>
              </a:rPr>
              <a:t> PR, Carranza FA. Carranza’s clinical       periodontology, 10th ed. Saunders Elsevier; 2007.</a:t>
            </a:r>
          </a:p>
          <a:p>
            <a:r>
              <a:rPr lang="en-US" dirty="0" err="1" smtClean="0">
                <a:solidFill>
                  <a:schemeClr val="tx1"/>
                </a:solidFill>
              </a:rPr>
              <a:t>Lindhe</a:t>
            </a:r>
            <a:r>
              <a:rPr lang="en-US" dirty="0" smtClean="0">
                <a:solidFill>
                  <a:schemeClr val="tx1"/>
                </a:solidFill>
              </a:rPr>
              <a:t> J, Lang NP and </a:t>
            </a:r>
            <a:r>
              <a:rPr lang="en-US" dirty="0" err="1" smtClean="0">
                <a:solidFill>
                  <a:schemeClr val="tx1"/>
                </a:solidFill>
              </a:rPr>
              <a:t>Karring</a:t>
            </a:r>
            <a:r>
              <a:rPr lang="en-US" dirty="0" smtClean="0">
                <a:solidFill>
                  <a:schemeClr val="tx1"/>
                </a:solidFill>
              </a:rPr>
              <a:t> T. Clinical Periodontology and Implant Dentistry. 6th ed. Oxford (UK): Blackwell Publishing Ltd.; 2015.</a:t>
            </a:r>
            <a:endParaRPr lang="en-US" dirty="0"/>
          </a:p>
        </p:txBody>
      </p:sp>
    </p:spTree>
    <p:extLst>
      <p:ext uri="{BB962C8B-B14F-4D97-AF65-F5344CB8AC3E}">
        <p14:creationId xmlns:p14="http://schemas.microsoft.com/office/powerpoint/2010/main" val="90062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buFontTx/>
              <a:buChar char="•"/>
            </a:pPr>
            <a:endParaRPr lang="en-IN" altLang="en-US" smtClean="0"/>
          </a:p>
        </p:txBody>
      </p:sp>
      <p:pic>
        <p:nvPicPr>
          <p:cNvPr id="77827" name="Picture 2" descr="C:\Users\Home\Desktop\link-5-pathogenes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786438"/>
          </a:xfrm>
          <a:noFill/>
        </p:spPr>
      </p:pic>
      <p:sp>
        <p:nvSpPr>
          <p:cNvPr id="77828" name="TextBox 4"/>
          <p:cNvSpPr txBox="1">
            <a:spLocks noChangeArrowheads="1"/>
          </p:cNvSpPr>
          <p:nvPr/>
        </p:nvSpPr>
        <p:spPr bwMode="auto">
          <a:xfrm>
            <a:off x="285750" y="5929313"/>
            <a:ext cx="8858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IN" altLang="en-US" sz="1800" b="1" i="1">
                <a:solidFill>
                  <a:srgbClr val="FF0000"/>
                </a:solidFill>
              </a:rPr>
              <a:t>Taylor JJ, Preshaw PM, Lalla E. A review of the evidence for pathogenic mechanisms that may link periodontitis and diabetes. J Clin Periodontol. 2013;40(Suppl 14):129.</a:t>
            </a:r>
            <a:r>
              <a:rPr lang="en-IN" altLang="en-US" sz="1800" b="1">
                <a:solidFill>
                  <a:srgbClr val="FF0000"/>
                </a:solidFill>
              </a:rPr>
              <a:t> </a:t>
            </a:r>
          </a:p>
          <a:p>
            <a:pPr eaLnBrk="1" hangingPunct="1">
              <a:spcBef>
                <a:spcPct val="0"/>
              </a:spcBef>
              <a:buFontTx/>
              <a:buNone/>
            </a:pPr>
            <a:endParaRPr lang="en-IN" altLang="en-US" sz="1800" b="1">
              <a:solidFill>
                <a:srgbClr val="FF0000"/>
              </a:solidFill>
            </a:endParaRPr>
          </a:p>
        </p:txBody>
      </p:sp>
    </p:spTree>
  </p:cSld>
  <p:clrMapOvr>
    <a:masterClrMapping/>
  </p:clrMapOvr>
  <p:transition advTm="7559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23850" y="0"/>
            <a:ext cx="8229600" cy="838200"/>
          </a:xfrm>
          <a:solidFill>
            <a:srgbClr val="FFC000"/>
          </a:solidFill>
        </p:spPr>
        <p:txBody>
          <a:bodyPr/>
          <a:lstStyle/>
          <a:p>
            <a:r>
              <a:rPr lang="en-US" altLang="en-US" sz="4000" b="1" smtClean="0">
                <a:solidFill>
                  <a:srgbClr val="3333CC"/>
                </a:solidFill>
                <a:latin typeface="Times New Roman" panose="02020603050405020304" pitchFamily="18" charset="0"/>
                <a:cs typeface="Times New Roman" panose="02020603050405020304" pitchFamily="18" charset="0"/>
              </a:rPr>
              <a:t>Effect of Diabetes on periodontium</a:t>
            </a:r>
          </a:p>
        </p:txBody>
      </p:sp>
      <p:sp>
        <p:nvSpPr>
          <p:cNvPr id="3" name="Content Placeholder 2"/>
          <p:cNvSpPr>
            <a:spLocks noGrp="1"/>
          </p:cNvSpPr>
          <p:nvPr>
            <p:ph idx="1"/>
          </p:nvPr>
        </p:nvSpPr>
        <p:spPr>
          <a:xfrm>
            <a:off x="227013" y="990600"/>
            <a:ext cx="8763000" cy="914400"/>
          </a:xfrm>
        </p:spPr>
        <p:txBody>
          <a:bodyPr>
            <a:normAutofit fontScale="25000" lnSpcReduction="20000"/>
          </a:bodyPr>
          <a:lstStyle/>
          <a:p>
            <a:pPr>
              <a:buFontTx/>
              <a:buNone/>
              <a:defRPr/>
            </a:pPr>
            <a:r>
              <a:rPr lang="en-US" sz="9600" dirty="0" smtClean="0">
                <a:latin typeface="Times New Roman" panose="02020603050405020304" pitchFamily="18" charset="0"/>
                <a:cs typeface="Times New Roman" panose="02020603050405020304" pitchFamily="18" charset="0"/>
              </a:rPr>
              <a:t> </a:t>
            </a:r>
            <a:r>
              <a:rPr lang="en-US" sz="11200" dirty="0">
                <a:cs typeface="Times New Roman" panose="02020603050405020304" pitchFamily="18" charset="0"/>
              </a:rPr>
              <a:t>P</a:t>
            </a:r>
            <a:r>
              <a:rPr lang="en-US" sz="11200" dirty="0" smtClean="0">
                <a:cs typeface="Times New Roman" panose="02020603050405020304" pitchFamily="18" charset="0"/>
              </a:rPr>
              <a:t>oor </a:t>
            </a:r>
            <a:r>
              <a:rPr lang="en-US" sz="11200" dirty="0">
                <a:cs typeface="Times New Roman" panose="02020603050405020304" pitchFamily="18" charset="0"/>
              </a:rPr>
              <a:t>periodontal outcomes result from hyperglycemia in diabetes </a:t>
            </a:r>
            <a:r>
              <a:rPr lang="en-US" sz="11200" dirty="0" smtClean="0">
                <a:cs typeface="Times New Roman" panose="02020603050405020304" pitchFamily="18" charset="0"/>
              </a:rPr>
              <a:t>due to changes in :</a:t>
            </a:r>
          </a:p>
          <a:p>
            <a:pPr marL="0" indent="0">
              <a:buFontTx/>
              <a:buNone/>
              <a:defRPr/>
            </a:pPr>
            <a:endParaRPr lang="en-US" dirty="0">
              <a:cs typeface="Times New Roman" panose="02020603050405020304" pitchFamily="18" charset="0"/>
            </a:endParaRPr>
          </a:p>
          <a:p>
            <a:pPr marL="0" indent="0">
              <a:buFontTx/>
              <a:buNone/>
              <a:defRPr/>
            </a:pPr>
            <a:endParaRPr lang="en-US" dirty="0"/>
          </a:p>
        </p:txBody>
      </p:sp>
      <p:grpSp>
        <p:nvGrpSpPr>
          <p:cNvPr id="78852" name="Group 8"/>
          <p:cNvGrpSpPr>
            <a:grpSpLocks/>
          </p:cNvGrpSpPr>
          <p:nvPr/>
        </p:nvGrpSpPr>
        <p:grpSpPr bwMode="auto">
          <a:xfrm>
            <a:off x="2357438" y="3143250"/>
            <a:ext cx="2398712" cy="1500188"/>
            <a:chOff x="997424" y="163985"/>
            <a:chExt cx="2398182" cy="1313532"/>
          </a:xfrm>
        </p:grpSpPr>
        <p:sp>
          <p:nvSpPr>
            <p:cNvPr id="10" name="Rounded Rectangle 9"/>
            <p:cNvSpPr/>
            <p:nvPr/>
          </p:nvSpPr>
          <p:spPr>
            <a:xfrm>
              <a:off x="997424" y="163985"/>
              <a:ext cx="2398182" cy="1313532"/>
            </a:xfrm>
            <a:prstGeom prst="roundRect">
              <a:avLst/>
            </a:prstGeom>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068845" y="223755"/>
              <a:ext cx="2255340" cy="1100865"/>
            </a:xfrm>
            <a:prstGeom prst="rect">
              <a:avLst/>
            </a:prstGeom>
            <a:solidFill>
              <a:srgbClr val="F59BDB"/>
            </a:solidFill>
            <a:ln w="76200">
              <a:solidFill>
                <a:srgbClr val="2B03BD"/>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eaLnBrk="1" hangingPunct="1">
                <a:lnSpc>
                  <a:spcPct val="90000"/>
                </a:lnSpc>
                <a:spcAft>
                  <a:spcPct val="35000"/>
                </a:spcAft>
                <a:defRPr/>
              </a:pPr>
              <a:r>
                <a:rPr lang="en-US" sz="2000" b="1" dirty="0">
                  <a:solidFill>
                    <a:schemeClr val="tx1"/>
                  </a:solidFill>
                </a:rPr>
                <a:t>Host response </a:t>
              </a:r>
            </a:p>
          </p:txBody>
        </p:sp>
      </p:grpSp>
      <p:grpSp>
        <p:nvGrpSpPr>
          <p:cNvPr id="4" name="Group 11"/>
          <p:cNvGrpSpPr/>
          <p:nvPr/>
        </p:nvGrpSpPr>
        <p:grpSpPr>
          <a:xfrm>
            <a:off x="6643702" y="5286388"/>
            <a:ext cx="2500298" cy="1357323"/>
            <a:chOff x="-4218185" y="2747651"/>
            <a:chExt cx="2506935" cy="1365999"/>
          </a:xfrm>
          <a:solidFill>
            <a:srgbClr val="FF0000"/>
          </a:solidFill>
        </p:grpSpPr>
        <p:sp>
          <p:nvSpPr>
            <p:cNvPr id="13" name="Rounded Rectangle 12"/>
            <p:cNvSpPr/>
            <p:nvPr/>
          </p:nvSpPr>
          <p:spPr>
            <a:xfrm>
              <a:off x="-4166089" y="3023858"/>
              <a:ext cx="2454839" cy="1018297"/>
            </a:xfrm>
            <a:prstGeom prst="roundRect">
              <a:avLst/>
            </a:prstGeom>
            <a:grp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4218185" y="2747651"/>
              <a:ext cx="2506935" cy="1365999"/>
            </a:xfrm>
            <a:prstGeom prst="rect">
              <a:avLst/>
            </a:prstGeom>
            <a:solidFill>
              <a:srgbClr val="FFCC99"/>
            </a:solidFill>
            <a:ln w="76200">
              <a:solidFill>
                <a:srgbClr val="FF0000"/>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eaLnBrk="1" hangingPunct="1">
                <a:lnSpc>
                  <a:spcPct val="90000"/>
                </a:lnSpc>
                <a:spcAft>
                  <a:spcPct val="35000"/>
                </a:spcAft>
                <a:defRPr/>
              </a:pPr>
              <a:r>
                <a:rPr lang="en-US" sz="2000" b="1" dirty="0">
                  <a:solidFill>
                    <a:schemeClr val="tx1"/>
                  </a:solidFill>
                </a:rPr>
                <a:t>Blood vessels </a:t>
              </a:r>
            </a:p>
          </p:txBody>
        </p:sp>
      </p:grpSp>
      <p:grpSp>
        <p:nvGrpSpPr>
          <p:cNvPr id="5" name="Group 14"/>
          <p:cNvGrpSpPr/>
          <p:nvPr/>
        </p:nvGrpSpPr>
        <p:grpSpPr>
          <a:xfrm>
            <a:off x="4643438" y="4000504"/>
            <a:ext cx="2495568" cy="1643074"/>
            <a:chOff x="2462749" y="1969634"/>
            <a:chExt cx="2454839" cy="1412874"/>
          </a:xfrm>
          <a:solidFill>
            <a:srgbClr val="00B050"/>
          </a:solidFill>
        </p:grpSpPr>
        <p:sp>
          <p:nvSpPr>
            <p:cNvPr id="16" name="Rounded Rectangle 15"/>
            <p:cNvSpPr/>
            <p:nvPr/>
          </p:nvSpPr>
          <p:spPr>
            <a:xfrm>
              <a:off x="2462749" y="1969634"/>
              <a:ext cx="2454839" cy="1412874"/>
            </a:xfrm>
            <a:prstGeom prst="roundRect">
              <a:avLst/>
            </a:prstGeom>
            <a:grpFill/>
            <a:ln w="76200">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2537266" y="2038605"/>
              <a:ext cx="2316897" cy="1274932"/>
            </a:xfrm>
            <a:prstGeom prst="rect">
              <a:avLst/>
            </a:prstGeom>
            <a:solidFill>
              <a:srgbClr val="99FF66"/>
            </a:solidFill>
            <a:ln w="76200">
              <a:solidFill>
                <a:srgbClr val="00B050"/>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eaLnBrk="1" hangingPunct="1">
                <a:lnSpc>
                  <a:spcPct val="90000"/>
                </a:lnSpc>
                <a:spcAft>
                  <a:spcPct val="35000"/>
                </a:spcAft>
                <a:defRPr/>
              </a:pPr>
              <a:r>
                <a:rPr lang="en-US" sz="2000" b="1" dirty="0">
                  <a:solidFill>
                    <a:schemeClr val="tx1"/>
                  </a:solidFill>
                </a:rPr>
                <a:t>Wound healing </a:t>
              </a:r>
              <a:endParaRPr lang="en-US" sz="3200" b="1" dirty="0">
                <a:solidFill>
                  <a:schemeClr val="tx1"/>
                </a:solidFill>
              </a:endParaRPr>
            </a:p>
          </p:txBody>
        </p:sp>
      </p:grpSp>
      <p:grpSp>
        <p:nvGrpSpPr>
          <p:cNvPr id="78855" name="Group 5"/>
          <p:cNvGrpSpPr>
            <a:grpSpLocks/>
          </p:cNvGrpSpPr>
          <p:nvPr/>
        </p:nvGrpSpPr>
        <p:grpSpPr bwMode="auto">
          <a:xfrm>
            <a:off x="307975" y="2038350"/>
            <a:ext cx="2281238" cy="1390650"/>
            <a:chOff x="1904993" y="2289"/>
            <a:chExt cx="2281437" cy="1171552"/>
          </a:xfrm>
        </p:grpSpPr>
        <p:sp>
          <p:nvSpPr>
            <p:cNvPr id="7" name="Rounded Rectangle 6"/>
            <p:cNvSpPr/>
            <p:nvPr/>
          </p:nvSpPr>
          <p:spPr>
            <a:xfrm>
              <a:off x="1904993" y="2289"/>
              <a:ext cx="2281437" cy="9950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1954210" y="50435"/>
              <a:ext cx="2183002" cy="1123406"/>
            </a:xfrm>
            <a:prstGeom prst="rect">
              <a:avLst/>
            </a:prstGeom>
            <a:solidFill>
              <a:srgbClr val="FFFF99"/>
            </a:solidFill>
            <a:ln w="76200">
              <a:solidFill>
                <a:srgbClr val="C00000"/>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eaLnBrk="1" hangingPunct="1">
                <a:lnSpc>
                  <a:spcPct val="90000"/>
                </a:lnSpc>
                <a:spcAft>
                  <a:spcPct val="35000"/>
                </a:spcAft>
                <a:defRPr/>
              </a:pPr>
              <a:r>
                <a:rPr lang="en-US" sz="2000" b="1" dirty="0">
                  <a:solidFill>
                    <a:schemeClr val="tx1"/>
                  </a:solidFill>
                </a:rPr>
                <a:t>Micro-organisms</a:t>
              </a:r>
            </a:p>
          </p:txBody>
        </p:sp>
      </p:grpSp>
    </p:spTree>
  </p:cSld>
  <p:clrMapOvr>
    <a:masterClrMapping/>
  </p:clrMapOvr>
  <p:transition spd="slow" advTm="17394">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0"/>
            <a:ext cx="8229600" cy="1285875"/>
          </a:xfrm>
        </p:spPr>
        <p:txBody>
          <a:bodyPr/>
          <a:lstStyle/>
          <a:p>
            <a:r>
              <a:rPr lang="en-US" altLang="en-US" b="1" smtClean="0">
                <a:solidFill>
                  <a:srgbClr val="3333CC"/>
                </a:solidFill>
                <a:latin typeface="Times New Roman" panose="02020603050405020304" pitchFamily="18" charset="0"/>
                <a:cs typeface="Times New Roman" panose="02020603050405020304" pitchFamily="18" charset="0"/>
              </a:rPr>
              <a:t>Change in oral Microorganisms </a:t>
            </a:r>
            <a:br>
              <a:rPr lang="en-US" altLang="en-US" b="1" smtClean="0">
                <a:solidFill>
                  <a:srgbClr val="3333CC"/>
                </a:solidFill>
                <a:latin typeface="Times New Roman" panose="02020603050405020304" pitchFamily="18" charset="0"/>
                <a:cs typeface="Times New Roman" panose="02020603050405020304" pitchFamily="18" charset="0"/>
              </a:rPr>
            </a:br>
            <a:endParaRPr lang="en-IN" altLang="en-US" b="1" smtClean="0">
              <a:solidFill>
                <a:srgbClr val="3333CC"/>
              </a:solidFill>
            </a:endParaRPr>
          </a:p>
        </p:txBody>
      </p:sp>
      <p:sp>
        <p:nvSpPr>
          <p:cNvPr id="79875" name="Content Placeholder 2"/>
          <p:cNvSpPr>
            <a:spLocks noGrp="1"/>
          </p:cNvSpPr>
          <p:nvPr>
            <p:ph idx="1"/>
          </p:nvPr>
        </p:nvSpPr>
        <p:spPr>
          <a:xfrm>
            <a:off x="457200" y="785813"/>
            <a:ext cx="8229600" cy="4929187"/>
          </a:xfrm>
          <a:solidFill>
            <a:srgbClr val="00B0F0"/>
          </a:solidFill>
        </p:spPr>
        <p:txBody>
          <a:bodyPr/>
          <a:lstStyle/>
          <a:p>
            <a:pPr>
              <a:buFontTx/>
              <a:buNone/>
            </a:pPr>
            <a:endParaRPr lang="en-IN" altLang="en-US" smtClean="0"/>
          </a:p>
        </p:txBody>
      </p:sp>
      <p:sp>
        <p:nvSpPr>
          <p:cNvPr id="6" name="Rectangle 5"/>
          <p:cNvSpPr/>
          <p:nvPr/>
        </p:nvSpPr>
        <p:spPr>
          <a:xfrm>
            <a:off x="1071563" y="1214438"/>
            <a:ext cx="2857500" cy="1857375"/>
          </a:xfrm>
          <a:prstGeom prst="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hangingPunct="1">
              <a:defRPr/>
            </a:pPr>
            <a:r>
              <a:rPr lang="en-US" sz="2800" b="1" dirty="0">
                <a:solidFill>
                  <a:schemeClr val="tx1"/>
                </a:solidFill>
              </a:rPr>
              <a:t>SALIVARY     FLUX REDUCTION</a:t>
            </a:r>
            <a:endParaRPr lang="en-IN" sz="2800" b="1" dirty="0"/>
          </a:p>
        </p:txBody>
      </p:sp>
      <p:sp>
        <p:nvSpPr>
          <p:cNvPr id="7" name="Rectangle 6"/>
          <p:cNvSpPr/>
          <p:nvPr/>
        </p:nvSpPr>
        <p:spPr>
          <a:xfrm>
            <a:off x="5072063" y="1214438"/>
            <a:ext cx="2857500" cy="1857375"/>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HIGH GLUCOSE CONC IN SALIVA &amp; GCF</a:t>
            </a:r>
            <a:endParaRPr lang="en-IN" sz="2800" b="1" dirty="0">
              <a:solidFill>
                <a:schemeClr val="tx1"/>
              </a:solidFill>
            </a:endParaRPr>
          </a:p>
        </p:txBody>
      </p:sp>
      <p:sp>
        <p:nvSpPr>
          <p:cNvPr id="10" name="Down Arrow 9"/>
          <p:cNvSpPr/>
          <p:nvPr/>
        </p:nvSpPr>
        <p:spPr>
          <a:xfrm>
            <a:off x="2357438" y="3143250"/>
            <a:ext cx="428625" cy="9286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1" name="Down Arrow 10"/>
          <p:cNvSpPr/>
          <p:nvPr/>
        </p:nvSpPr>
        <p:spPr>
          <a:xfrm>
            <a:off x="6357938" y="3143250"/>
            <a:ext cx="428625" cy="9286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2" name="Rounded Rectangle 11"/>
          <p:cNvSpPr/>
          <p:nvPr/>
        </p:nvSpPr>
        <p:spPr>
          <a:xfrm>
            <a:off x="1643063" y="4071938"/>
            <a:ext cx="6000750" cy="1343025"/>
          </a:xfrm>
          <a:prstGeom prst="roundRect">
            <a:avLst/>
          </a:prstGeom>
          <a:solidFill>
            <a:srgbClr val="CC00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DEVELOPMENT OF PERIODONTOGENIC FLORA</a:t>
            </a:r>
            <a:endParaRPr lang="en-IN" sz="2800" b="1" dirty="0">
              <a:solidFill>
                <a:schemeClr val="tx1"/>
              </a:solidFill>
            </a:endParaRPr>
          </a:p>
        </p:txBody>
      </p:sp>
      <p:sp>
        <p:nvSpPr>
          <p:cNvPr id="79881" name="TextBox 12"/>
          <p:cNvSpPr txBox="1">
            <a:spLocks noChangeArrowheads="1"/>
          </p:cNvSpPr>
          <p:nvPr/>
        </p:nvSpPr>
        <p:spPr bwMode="auto">
          <a:xfrm>
            <a:off x="357188" y="5857875"/>
            <a:ext cx="8429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t>Thus susceptibility of diabetics to periodontal disease is increased</a:t>
            </a:r>
            <a:endParaRPr lang="en-IN" altLang="en-US" sz="2800"/>
          </a:p>
        </p:txBody>
      </p:sp>
    </p:spTree>
  </p:cSld>
  <p:clrMapOvr>
    <a:masterClrMapping/>
  </p:clrMapOvr>
  <p:transition advTm="1756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b="1" smtClean="0">
                <a:solidFill>
                  <a:srgbClr val="3333CC"/>
                </a:solidFill>
              </a:rPr>
              <a:t>Changes in Immune response</a:t>
            </a:r>
            <a:endParaRPr lang="en-IN" altLang="en-US" b="1" smtClean="0">
              <a:solidFill>
                <a:srgbClr val="3333CC"/>
              </a:solidFill>
            </a:endParaRPr>
          </a:p>
        </p:txBody>
      </p:sp>
      <p:graphicFrame>
        <p:nvGraphicFramePr>
          <p:cNvPr id="5" name="Content Placeholder 4"/>
          <p:cNvGraphicFramePr>
            <a:graphicFrameLocks noGrp="1"/>
          </p:cNvGraphicFramePr>
          <p:nvPr>
            <p:ph idx="1"/>
          </p:nvPr>
        </p:nvGraphicFramePr>
        <p:xfrm>
          <a:off x="357158" y="1571612"/>
          <a:ext cx="8501122"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2542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4473</TotalTime>
  <Words>1796</Words>
  <Application>Microsoft Office PowerPoint</Application>
  <PresentationFormat>On-screen Show (4:3)</PresentationFormat>
  <Paragraphs>306</Paragraphs>
  <Slides>51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Aharoni</vt:lpstr>
      <vt:lpstr>Arial</vt:lpstr>
      <vt:lpstr>Calibri</vt:lpstr>
      <vt:lpstr>Harlow Solid Italic</vt:lpstr>
      <vt:lpstr>Times New Roman</vt:lpstr>
      <vt:lpstr>Diseño predeterminado</vt:lpstr>
      <vt:lpstr>PowerPoint Presentation</vt:lpstr>
      <vt:lpstr>Contents </vt:lpstr>
      <vt:lpstr>Specific study objectives</vt:lpstr>
      <vt:lpstr>PowerPoint Presentation</vt:lpstr>
      <vt:lpstr> Potential mechanisms involved in the pathogenesis of periodontitis in diabetes </vt:lpstr>
      <vt:lpstr>PowerPoint Presentation</vt:lpstr>
      <vt:lpstr>Effect of Diabetes on periodontium</vt:lpstr>
      <vt:lpstr>Change in oral Microorganisms  </vt:lpstr>
      <vt:lpstr>Changes in Immune response</vt:lpstr>
      <vt:lpstr>PowerPoint Presentation</vt:lpstr>
      <vt:lpstr>Change in microvascular Integrity</vt:lpstr>
      <vt:lpstr>PowerPoint Presentation</vt:lpstr>
      <vt:lpstr>Effect of Diabetes on Periodontitis</vt:lpstr>
      <vt:lpstr>MECHANISM BY WHICH PERIODONTAL DISEASE MAY INFLUENCE DIABETES</vt:lpstr>
      <vt:lpstr>Effect of Periodontal treatment on HbA1C Levels</vt:lpstr>
      <vt:lpstr>PowerPoint Presentation</vt:lpstr>
      <vt:lpstr>Periodontitis and Adverse Pregnancy Outcome</vt:lpstr>
      <vt:lpstr>PERIODONTITIS &amp; ADVERSE PREGNANCY OUTCOMES</vt:lpstr>
      <vt:lpstr>PowerPoint Presentation</vt:lpstr>
      <vt:lpstr>PHYSIOLOGY OF NORMAL LABOUR</vt:lpstr>
      <vt:lpstr>ABNORMAL LABOUR</vt:lpstr>
      <vt:lpstr>PowerPoint Presentation</vt:lpstr>
      <vt:lpstr>Proposed hypothetical model of the association between periodontal disease and adverse pregnancy outcomes (Ann Acad Med Singapore 2005) </vt:lpstr>
      <vt:lpstr>Systematic review on periodontal disease &amp; pre-eclampsia (Alina Kunnen et al.,2010)</vt:lpstr>
      <vt:lpstr>Effect of Periodontal therapy on Adverse Pregnancy outcome</vt:lpstr>
      <vt:lpstr>PowerPoint Presentation</vt:lpstr>
      <vt:lpstr>Periodontitis and Respiratory diseases</vt:lpstr>
      <vt:lpstr>PowerPoint Presentation</vt:lpstr>
      <vt:lpstr>PowerPoint Presentation</vt:lpstr>
      <vt:lpstr>Etiopathogenesis</vt:lpstr>
      <vt:lpstr>PowerPoint Presentation</vt:lpstr>
      <vt:lpstr>PowerPoint Presentation</vt:lpstr>
      <vt:lpstr>PowerPoint Presentation</vt:lpstr>
      <vt:lpstr>COPD</vt:lpstr>
      <vt:lpstr>Pneumonia</vt:lpstr>
      <vt:lpstr>Periodontitis &amp; Rheumatoid arthritis</vt:lpstr>
      <vt:lpstr>PowerPoint Presentation</vt:lpstr>
      <vt:lpstr>PowerPoint Presentation</vt:lpstr>
      <vt:lpstr>PowerPoint Presentation</vt:lpstr>
      <vt:lpstr>PowerPoint Presentation</vt:lpstr>
      <vt:lpstr>Periodontitis and Chronic Renal Disease</vt:lpstr>
      <vt:lpstr>PowerPoint Presentation</vt:lpstr>
      <vt:lpstr>Oral manifestations of CKD</vt:lpstr>
      <vt:lpstr>Effect of Periodontitis on CKD</vt:lpstr>
      <vt:lpstr>PowerPoint Presentation</vt:lpstr>
      <vt:lpstr>Periodontitis and Stress</vt:lpstr>
      <vt:lpstr>PowerPoint Presentation</vt:lpstr>
      <vt:lpstr>PowerPoint Presentation</vt:lpstr>
      <vt:lpstr> SYSTEMIC DISEASES ASSOCIATED WITH PERIODONTAL DISEASE  </vt:lpstr>
      <vt:lpstr>PowerPoint Presentation</vt:lpstr>
      <vt:lpstr>References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DELL</cp:lastModifiedBy>
  <cp:revision>156</cp:revision>
  <dcterms:created xsi:type="dcterms:W3CDTF">2010-05-23T14:28:12Z</dcterms:created>
  <dcterms:modified xsi:type="dcterms:W3CDTF">2022-07-12T06:38:16Z</dcterms:modified>
</cp:coreProperties>
</file>